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126"/>
  </p:notesMasterIdLst>
  <p:sldIdLst>
    <p:sldId id="279" r:id="rId2"/>
    <p:sldId id="304" r:id="rId3"/>
    <p:sldId id="306" r:id="rId4"/>
    <p:sldId id="257" r:id="rId5"/>
    <p:sldId id="386" r:id="rId6"/>
    <p:sldId id="308" r:id="rId7"/>
    <p:sldId id="309" r:id="rId8"/>
    <p:sldId id="310" r:id="rId9"/>
    <p:sldId id="311" r:id="rId10"/>
    <p:sldId id="307" r:id="rId11"/>
    <p:sldId id="281" r:id="rId12"/>
    <p:sldId id="312" r:id="rId13"/>
    <p:sldId id="313" r:id="rId14"/>
    <p:sldId id="288" r:id="rId15"/>
    <p:sldId id="314" r:id="rId16"/>
    <p:sldId id="280" r:id="rId17"/>
    <p:sldId id="258" r:id="rId18"/>
    <p:sldId id="291" r:id="rId19"/>
    <p:sldId id="292" r:id="rId20"/>
    <p:sldId id="293" r:id="rId21"/>
    <p:sldId id="294" r:id="rId22"/>
    <p:sldId id="295" r:id="rId23"/>
    <p:sldId id="296" r:id="rId24"/>
    <p:sldId id="297" r:id="rId25"/>
    <p:sldId id="298" r:id="rId26"/>
    <p:sldId id="315" r:id="rId27"/>
    <p:sldId id="283" r:id="rId28"/>
    <p:sldId id="317" r:id="rId29"/>
    <p:sldId id="316" r:id="rId30"/>
    <p:sldId id="259" r:id="rId31"/>
    <p:sldId id="260" r:id="rId32"/>
    <p:sldId id="261" r:id="rId33"/>
    <p:sldId id="262" r:id="rId34"/>
    <p:sldId id="263" r:id="rId35"/>
    <p:sldId id="264" r:id="rId36"/>
    <p:sldId id="322" r:id="rId37"/>
    <p:sldId id="282" r:id="rId38"/>
    <p:sldId id="265" r:id="rId39"/>
    <p:sldId id="266" r:id="rId40"/>
    <p:sldId id="267" r:id="rId41"/>
    <p:sldId id="268" r:id="rId42"/>
    <p:sldId id="384" r:id="rId43"/>
    <p:sldId id="375" r:id="rId44"/>
    <p:sldId id="269" r:id="rId45"/>
    <p:sldId id="352" r:id="rId46"/>
    <p:sldId id="271" r:id="rId47"/>
    <p:sldId id="272" r:id="rId48"/>
    <p:sldId id="273" r:id="rId49"/>
    <p:sldId id="274" r:id="rId50"/>
    <p:sldId id="275" r:id="rId51"/>
    <p:sldId id="276" r:id="rId52"/>
    <p:sldId id="284" r:id="rId53"/>
    <p:sldId id="285" r:id="rId54"/>
    <p:sldId id="286" r:id="rId55"/>
    <p:sldId id="287" r:id="rId56"/>
    <p:sldId id="289" r:id="rId57"/>
    <p:sldId id="290" r:id="rId58"/>
    <p:sldId id="374" r:id="rId59"/>
    <p:sldId id="353" r:id="rId60"/>
    <p:sldId id="35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1" r:id="rId78"/>
    <p:sldId id="372" r:id="rId79"/>
    <p:sldId id="373" r:id="rId80"/>
    <p:sldId id="324" r:id="rId81"/>
    <p:sldId id="326" r:id="rId82"/>
    <p:sldId id="327" r:id="rId83"/>
    <p:sldId id="387" r:id="rId84"/>
    <p:sldId id="328" r:id="rId85"/>
    <p:sldId id="329" r:id="rId86"/>
    <p:sldId id="330" r:id="rId87"/>
    <p:sldId id="331" r:id="rId88"/>
    <p:sldId id="332" r:id="rId89"/>
    <p:sldId id="333" r:id="rId90"/>
    <p:sldId id="388" r:id="rId91"/>
    <p:sldId id="334" r:id="rId92"/>
    <p:sldId id="335" r:id="rId93"/>
    <p:sldId id="338" r:id="rId94"/>
    <p:sldId id="339" r:id="rId95"/>
    <p:sldId id="340" r:id="rId96"/>
    <p:sldId id="341" r:id="rId97"/>
    <p:sldId id="389" r:id="rId98"/>
    <p:sldId id="390" r:id="rId99"/>
    <p:sldId id="391" r:id="rId100"/>
    <p:sldId id="342" r:id="rId101"/>
    <p:sldId id="343" r:id="rId102"/>
    <p:sldId id="344" r:id="rId103"/>
    <p:sldId id="345" r:id="rId104"/>
    <p:sldId id="346" r:id="rId105"/>
    <p:sldId id="347" r:id="rId106"/>
    <p:sldId id="348" r:id="rId107"/>
    <p:sldId id="349" r:id="rId108"/>
    <p:sldId id="350" r:id="rId109"/>
    <p:sldId id="351" r:id="rId110"/>
    <p:sldId id="318" r:id="rId111"/>
    <p:sldId id="319" r:id="rId112"/>
    <p:sldId id="320" r:id="rId113"/>
    <p:sldId id="321" r:id="rId114"/>
    <p:sldId id="323" r:id="rId115"/>
    <p:sldId id="376" r:id="rId116"/>
    <p:sldId id="377" r:id="rId117"/>
    <p:sldId id="378" r:id="rId118"/>
    <p:sldId id="379" r:id="rId119"/>
    <p:sldId id="380" r:id="rId120"/>
    <p:sldId id="381" r:id="rId121"/>
    <p:sldId id="382" r:id="rId122"/>
    <p:sldId id="383" r:id="rId123"/>
    <p:sldId id="385" r:id="rId124"/>
    <p:sldId id="303" r:id="rId1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7" d="100"/>
          <a:sy n="37" d="100"/>
        </p:scale>
        <p:origin x="-2520"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74" d="100"/>
          <a:sy n="74" d="100"/>
        </p:scale>
        <p:origin x="-397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notesMaster" Target="notesMasters/notesMaster1.xml"/><Relationship Id="rId127" Type="http://schemas.openxmlformats.org/officeDocument/2006/relationships/printerSettings" Target="printerSettings/printerSettings1.bin"/><Relationship Id="rId128" Type="http://schemas.openxmlformats.org/officeDocument/2006/relationships/presProps" Target="presProps.xml"/><Relationship Id="rId12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theme" Target="theme/theme1.xml"/><Relationship Id="rId13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1FE0F-68E6-9041-A06E-77E1E6FE37D8}"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556EC223-046A-7243-AE86-6FB0CB3F3F6A}">
      <dgm:prSet phldrT="[Text]"/>
      <dgm:spPr/>
      <dgm:t>
        <a:bodyPr/>
        <a:lstStyle/>
        <a:p>
          <a:r>
            <a:rPr lang="en-US" dirty="0" smtClean="0"/>
            <a:t>Person-Centered</a:t>
          </a:r>
        </a:p>
        <a:p>
          <a:r>
            <a:rPr lang="en-US" dirty="0" smtClean="0"/>
            <a:t>Active Listening</a:t>
          </a:r>
        </a:p>
        <a:p>
          <a:r>
            <a:rPr lang="en-US" dirty="0" smtClean="0"/>
            <a:t>Empathy</a:t>
          </a:r>
        </a:p>
        <a:p>
          <a:r>
            <a:rPr lang="en-US" dirty="0" smtClean="0"/>
            <a:t>Unconditional Positive Regard</a:t>
          </a:r>
          <a:endParaRPr lang="en-US" dirty="0"/>
        </a:p>
      </dgm:t>
    </dgm:pt>
    <dgm:pt modelId="{9BA3EC28-47D2-1549-B2BC-8938A4C34A0E}" type="parTrans" cxnId="{F0E64215-C829-2247-A512-AC0CFB50F265}">
      <dgm:prSet/>
      <dgm:spPr/>
      <dgm:t>
        <a:bodyPr/>
        <a:lstStyle/>
        <a:p>
          <a:endParaRPr lang="en-US"/>
        </a:p>
      </dgm:t>
    </dgm:pt>
    <dgm:pt modelId="{51950A43-867F-CC49-A1EC-B138066FA207}" type="sibTrans" cxnId="{F0E64215-C829-2247-A512-AC0CFB50F265}">
      <dgm:prSet/>
      <dgm:spPr/>
      <dgm:t>
        <a:bodyPr/>
        <a:lstStyle/>
        <a:p>
          <a:endParaRPr lang="en-US"/>
        </a:p>
      </dgm:t>
    </dgm:pt>
    <dgm:pt modelId="{C65C4BC3-8C99-124A-90C0-F92604E186FF}">
      <dgm:prSet phldrT="[Text]"/>
      <dgm:spPr/>
      <dgm:t>
        <a:bodyPr/>
        <a:lstStyle/>
        <a:p>
          <a:r>
            <a:rPr lang="en-US" dirty="0" smtClean="0"/>
            <a:t>Play, Sand Tray, Open-Ended</a:t>
          </a:r>
          <a:endParaRPr lang="en-US" dirty="0"/>
        </a:p>
      </dgm:t>
    </dgm:pt>
    <dgm:pt modelId="{929EFAF8-6848-8C4F-970B-95A08AF5784A}" type="parTrans" cxnId="{996C1FEF-F1A0-DA40-98EA-24FDBBD2C18A}">
      <dgm:prSet/>
      <dgm:spPr/>
      <dgm:t>
        <a:bodyPr/>
        <a:lstStyle/>
        <a:p>
          <a:endParaRPr lang="en-US"/>
        </a:p>
      </dgm:t>
    </dgm:pt>
    <dgm:pt modelId="{70C18C24-2547-2442-B213-2FEEC0C70F93}" type="sibTrans" cxnId="{996C1FEF-F1A0-DA40-98EA-24FDBBD2C18A}">
      <dgm:prSet/>
      <dgm:spPr/>
      <dgm:t>
        <a:bodyPr/>
        <a:lstStyle/>
        <a:p>
          <a:endParaRPr lang="en-US"/>
        </a:p>
      </dgm:t>
    </dgm:pt>
    <dgm:pt modelId="{FA661885-0163-6048-A0B6-2583C0551DD0}">
      <dgm:prSet phldrT="[Text]"/>
      <dgm:spPr/>
      <dgm:t>
        <a:bodyPr/>
        <a:lstStyle/>
        <a:p>
          <a:r>
            <a:rPr lang="en-US" dirty="0" smtClean="0"/>
            <a:t>Art Therapy, KFD, </a:t>
          </a:r>
          <a:r>
            <a:rPr lang="en-US" dirty="0" err="1" smtClean="0"/>
            <a:t>Fingerpaint</a:t>
          </a:r>
          <a:r>
            <a:rPr lang="en-US" dirty="0" smtClean="0"/>
            <a:t>, Scribble Art</a:t>
          </a:r>
          <a:endParaRPr lang="en-US" dirty="0"/>
        </a:p>
      </dgm:t>
    </dgm:pt>
    <dgm:pt modelId="{39084A93-034F-564B-985A-56C590CAD940}" type="parTrans" cxnId="{C1621429-CC32-AD43-8FFB-BACE512AF7A0}">
      <dgm:prSet/>
      <dgm:spPr/>
      <dgm:t>
        <a:bodyPr/>
        <a:lstStyle/>
        <a:p>
          <a:endParaRPr lang="en-US"/>
        </a:p>
      </dgm:t>
    </dgm:pt>
    <dgm:pt modelId="{6603C6DE-9501-1141-BAD8-AA55BD09F3A0}" type="sibTrans" cxnId="{C1621429-CC32-AD43-8FFB-BACE512AF7A0}">
      <dgm:prSet/>
      <dgm:spPr/>
      <dgm:t>
        <a:bodyPr/>
        <a:lstStyle/>
        <a:p>
          <a:endParaRPr lang="en-US"/>
        </a:p>
      </dgm:t>
    </dgm:pt>
    <dgm:pt modelId="{D4F04289-67BC-F940-B0A4-CE2F293AC333}">
      <dgm:prSet phldrT="[Text]"/>
      <dgm:spPr/>
      <dgm:t>
        <a:bodyPr/>
        <a:lstStyle/>
        <a:p>
          <a:r>
            <a:rPr lang="en-US" dirty="0" smtClean="0"/>
            <a:t>Gestalt Therapy, Fantasy/Relaxation, Empty Chair, Top Dog/Underdog</a:t>
          </a:r>
          <a:endParaRPr lang="en-US" dirty="0"/>
        </a:p>
      </dgm:t>
    </dgm:pt>
    <dgm:pt modelId="{981002B4-E4FA-1C41-A1FA-8D66F375EBAA}" type="parTrans" cxnId="{E7DEAEE7-1F72-7F47-9F4D-9CAE3A41B6E4}">
      <dgm:prSet/>
      <dgm:spPr/>
      <dgm:t>
        <a:bodyPr/>
        <a:lstStyle/>
        <a:p>
          <a:endParaRPr lang="en-US"/>
        </a:p>
      </dgm:t>
    </dgm:pt>
    <dgm:pt modelId="{DCF34ED3-6643-C243-B0CB-8788E927BF28}" type="sibTrans" cxnId="{E7DEAEE7-1F72-7F47-9F4D-9CAE3A41B6E4}">
      <dgm:prSet/>
      <dgm:spPr/>
      <dgm:t>
        <a:bodyPr/>
        <a:lstStyle/>
        <a:p>
          <a:endParaRPr lang="en-US"/>
        </a:p>
      </dgm:t>
    </dgm:pt>
    <dgm:pt modelId="{EC185551-B209-1C41-9854-B569D3EF0726}">
      <dgm:prSet phldrT="[Text]"/>
      <dgm:spPr/>
      <dgm:t>
        <a:bodyPr/>
        <a:lstStyle/>
        <a:p>
          <a:r>
            <a:rPr lang="en-US" dirty="0" smtClean="0"/>
            <a:t>Cognitive, CBT, Reality Therapy, Rational-Emotive</a:t>
          </a:r>
          <a:endParaRPr lang="en-US" dirty="0"/>
        </a:p>
      </dgm:t>
    </dgm:pt>
    <dgm:pt modelId="{4B7132FC-8923-FD41-ABD1-AEABB4205140}" type="parTrans" cxnId="{54EB8744-CA81-794D-B83B-903677846B5F}">
      <dgm:prSet/>
      <dgm:spPr/>
      <dgm:t>
        <a:bodyPr/>
        <a:lstStyle/>
        <a:p>
          <a:endParaRPr lang="en-US"/>
        </a:p>
      </dgm:t>
    </dgm:pt>
    <dgm:pt modelId="{6D9D1EBB-BD9D-4847-BB77-DC877FA75D8F}" type="sibTrans" cxnId="{54EB8744-CA81-794D-B83B-903677846B5F}">
      <dgm:prSet/>
      <dgm:spPr/>
      <dgm:t>
        <a:bodyPr/>
        <a:lstStyle/>
        <a:p>
          <a:endParaRPr lang="en-US"/>
        </a:p>
      </dgm:t>
    </dgm:pt>
    <dgm:pt modelId="{8E8FF148-2B70-0140-8C94-FB62274CDFCE}" type="pres">
      <dgm:prSet presAssocID="{6B51FE0F-68E6-9041-A06E-77E1E6FE37D8}" presName="hierChild1" presStyleCnt="0">
        <dgm:presLayoutVars>
          <dgm:chPref val="1"/>
          <dgm:dir/>
          <dgm:animOne val="branch"/>
          <dgm:animLvl val="lvl"/>
          <dgm:resizeHandles/>
        </dgm:presLayoutVars>
      </dgm:prSet>
      <dgm:spPr/>
      <dgm:t>
        <a:bodyPr/>
        <a:lstStyle/>
        <a:p>
          <a:endParaRPr lang="en-US"/>
        </a:p>
      </dgm:t>
    </dgm:pt>
    <dgm:pt modelId="{AE9EDC11-D681-0843-8078-38A708C0D384}" type="pres">
      <dgm:prSet presAssocID="{556EC223-046A-7243-AE86-6FB0CB3F3F6A}" presName="hierRoot1" presStyleCnt="0"/>
      <dgm:spPr/>
    </dgm:pt>
    <dgm:pt modelId="{924E842C-5A43-FD44-8EB4-DFE2E357164D}" type="pres">
      <dgm:prSet presAssocID="{556EC223-046A-7243-AE86-6FB0CB3F3F6A}" presName="composite" presStyleCnt="0"/>
      <dgm:spPr/>
    </dgm:pt>
    <dgm:pt modelId="{411A5ABB-E797-484C-814A-960669DE79D8}" type="pres">
      <dgm:prSet presAssocID="{556EC223-046A-7243-AE86-6FB0CB3F3F6A}" presName="background" presStyleLbl="node0" presStyleIdx="0" presStyleCnt="1"/>
      <dgm:spPr/>
    </dgm:pt>
    <dgm:pt modelId="{859E1E52-5723-554C-8790-6D5438FD227F}" type="pres">
      <dgm:prSet presAssocID="{556EC223-046A-7243-AE86-6FB0CB3F3F6A}" presName="text" presStyleLbl="fgAcc0" presStyleIdx="0" presStyleCnt="1" custScaleX="164344" custScaleY="154500" custLinFactNeighborX="-5556" custLinFactNeighborY="-57444">
        <dgm:presLayoutVars>
          <dgm:chPref val="3"/>
        </dgm:presLayoutVars>
      </dgm:prSet>
      <dgm:spPr/>
      <dgm:t>
        <a:bodyPr/>
        <a:lstStyle/>
        <a:p>
          <a:endParaRPr lang="en-US"/>
        </a:p>
      </dgm:t>
    </dgm:pt>
    <dgm:pt modelId="{51AF4B9D-4571-104E-AB12-7919D366DAD6}" type="pres">
      <dgm:prSet presAssocID="{556EC223-046A-7243-AE86-6FB0CB3F3F6A}" presName="hierChild2" presStyleCnt="0"/>
      <dgm:spPr/>
    </dgm:pt>
    <dgm:pt modelId="{D9B58645-BAA0-2348-9DE8-08C7D2E16356}" type="pres">
      <dgm:prSet presAssocID="{929EFAF8-6848-8C4F-970B-95A08AF5784A}" presName="Name10" presStyleLbl="parChTrans1D2" presStyleIdx="0" presStyleCnt="4"/>
      <dgm:spPr/>
      <dgm:t>
        <a:bodyPr/>
        <a:lstStyle/>
        <a:p>
          <a:endParaRPr lang="en-US"/>
        </a:p>
      </dgm:t>
    </dgm:pt>
    <dgm:pt modelId="{B752AC22-7A7E-7741-A005-6648BAF03B8F}" type="pres">
      <dgm:prSet presAssocID="{C65C4BC3-8C99-124A-90C0-F92604E186FF}" presName="hierRoot2" presStyleCnt="0"/>
      <dgm:spPr/>
    </dgm:pt>
    <dgm:pt modelId="{49E90D97-FC20-1C49-88A7-F17FC9451244}" type="pres">
      <dgm:prSet presAssocID="{C65C4BC3-8C99-124A-90C0-F92604E186FF}" presName="composite2" presStyleCnt="0"/>
      <dgm:spPr/>
    </dgm:pt>
    <dgm:pt modelId="{3C7B4B73-460B-C942-B2DC-FBF3376FFC6A}" type="pres">
      <dgm:prSet presAssocID="{C65C4BC3-8C99-124A-90C0-F92604E186FF}" presName="background2" presStyleLbl="node2" presStyleIdx="0" presStyleCnt="4"/>
      <dgm:spPr/>
    </dgm:pt>
    <dgm:pt modelId="{F7B22508-0920-3740-B6B3-C896B8C698FC}" type="pres">
      <dgm:prSet presAssocID="{C65C4BC3-8C99-124A-90C0-F92604E186FF}" presName="text2" presStyleLbl="fgAcc2" presStyleIdx="0" presStyleCnt="4">
        <dgm:presLayoutVars>
          <dgm:chPref val="3"/>
        </dgm:presLayoutVars>
      </dgm:prSet>
      <dgm:spPr/>
      <dgm:t>
        <a:bodyPr/>
        <a:lstStyle/>
        <a:p>
          <a:endParaRPr lang="en-US"/>
        </a:p>
      </dgm:t>
    </dgm:pt>
    <dgm:pt modelId="{B2E5FC69-BB93-EC42-9002-0B1DD5FFB5C1}" type="pres">
      <dgm:prSet presAssocID="{C65C4BC3-8C99-124A-90C0-F92604E186FF}" presName="hierChild3" presStyleCnt="0"/>
      <dgm:spPr/>
    </dgm:pt>
    <dgm:pt modelId="{2DA5E95E-72A1-0640-BAEB-CD02FDFA105A}" type="pres">
      <dgm:prSet presAssocID="{39084A93-034F-564B-985A-56C590CAD940}" presName="Name10" presStyleLbl="parChTrans1D2" presStyleIdx="1" presStyleCnt="4"/>
      <dgm:spPr/>
      <dgm:t>
        <a:bodyPr/>
        <a:lstStyle/>
        <a:p>
          <a:endParaRPr lang="en-US"/>
        </a:p>
      </dgm:t>
    </dgm:pt>
    <dgm:pt modelId="{6D22E503-9643-2746-81E2-948E19727F3F}" type="pres">
      <dgm:prSet presAssocID="{FA661885-0163-6048-A0B6-2583C0551DD0}" presName="hierRoot2" presStyleCnt="0"/>
      <dgm:spPr/>
    </dgm:pt>
    <dgm:pt modelId="{9BB5B85B-D138-8240-929E-E855B6211A42}" type="pres">
      <dgm:prSet presAssocID="{FA661885-0163-6048-A0B6-2583C0551DD0}" presName="composite2" presStyleCnt="0"/>
      <dgm:spPr/>
    </dgm:pt>
    <dgm:pt modelId="{E6640D00-AC10-BA40-BBBD-B655ECB3DDC3}" type="pres">
      <dgm:prSet presAssocID="{FA661885-0163-6048-A0B6-2583C0551DD0}" presName="background2" presStyleLbl="node2" presStyleIdx="1" presStyleCnt="4"/>
      <dgm:spPr/>
    </dgm:pt>
    <dgm:pt modelId="{70D78A5F-CE38-7548-952E-A734ECD8A2C6}" type="pres">
      <dgm:prSet presAssocID="{FA661885-0163-6048-A0B6-2583C0551DD0}" presName="text2" presStyleLbl="fgAcc2" presStyleIdx="1" presStyleCnt="4">
        <dgm:presLayoutVars>
          <dgm:chPref val="3"/>
        </dgm:presLayoutVars>
      </dgm:prSet>
      <dgm:spPr/>
      <dgm:t>
        <a:bodyPr/>
        <a:lstStyle/>
        <a:p>
          <a:endParaRPr lang="en-US"/>
        </a:p>
      </dgm:t>
    </dgm:pt>
    <dgm:pt modelId="{2D5D3A03-391E-F246-8DB2-034AE35C2DD3}" type="pres">
      <dgm:prSet presAssocID="{FA661885-0163-6048-A0B6-2583C0551DD0}" presName="hierChild3" presStyleCnt="0"/>
      <dgm:spPr/>
    </dgm:pt>
    <dgm:pt modelId="{B391701B-43FC-9F4C-870B-C6C5D9480DF1}" type="pres">
      <dgm:prSet presAssocID="{981002B4-E4FA-1C41-A1FA-8D66F375EBAA}" presName="Name10" presStyleLbl="parChTrans1D2" presStyleIdx="2" presStyleCnt="4"/>
      <dgm:spPr/>
      <dgm:t>
        <a:bodyPr/>
        <a:lstStyle/>
        <a:p>
          <a:endParaRPr lang="en-US"/>
        </a:p>
      </dgm:t>
    </dgm:pt>
    <dgm:pt modelId="{62E7691A-9B0B-874C-89CC-7C5B9002DFC3}" type="pres">
      <dgm:prSet presAssocID="{D4F04289-67BC-F940-B0A4-CE2F293AC333}" presName="hierRoot2" presStyleCnt="0"/>
      <dgm:spPr/>
    </dgm:pt>
    <dgm:pt modelId="{D523DFED-5C4F-384A-B069-6736678A4DB0}" type="pres">
      <dgm:prSet presAssocID="{D4F04289-67BC-F940-B0A4-CE2F293AC333}" presName="composite2" presStyleCnt="0"/>
      <dgm:spPr/>
    </dgm:pt>
    <dgm:pt modelId="{D5A9C232-D242-1C47-94E7-F140D703C888}" type="pres">
      <dgm:prSet presAssocID="{D4F04289-67BC-F940-B0A4-CE2F293AC333}" presName="background2" presStyleLbl="node2" presStyleIdx="2" presStyleCnt="4"/>
      <dgm:spPr/>
    </dgm:pt>
    <dgm:pt modelId="{CA578F30-C871-0044-AFAB-7FAAE731E133}" type="pres">
      <dgm:prSet presAssocID="{D4F04289-67BC-F940-B0A4-CE2F293AC333}" presName="text2" presStyleLbl="fgAcc2" presStyleIdx="2" presStyleCnt="4" custLinFactNeighborX="-2936" custLinFactNeighborY="-1662">
        <dgm:presLayoutVars>
          <dgm:chPref val="3"/>
        </dgm:presLayoutVars>
      </dgm:prSet>
      <dgm:spPr/>
      <dgm:t>
        <a:bodyPr/>
        <a:lstStyle/>
        <a:p>
          <a:endParaRPr lang="en-US"/>
        </a:p>
      </dgm:t>
    </dgm:pt>
    <dgm:pt modelId="{A3A2CACF-9299-DC4E-AB5E-9E99A89A8D10}" type="pres">
      <dgm:prSet presAssocID="{D4F04289-67BC-F940-B0A4-CE2F293AC333}" presName="hierChild3" presStyleCnt="0"/>
      <dgm:spPr/>
    </dgm:pt>
    <dgm:pt modelId="{FC2BE8DC-2F99-DA45-A825-221D080FA78C}" type="pres">
      <dgm:prSet presAssocID="{4B7132FC-8923-FD41-ABD1-AEABB4205140}" presName="Name10" presStyleLbl="parChTrans1D2" presStyleIdx="3" presStyleCnt="4"/>
      <dgm:spPr/>
      <dgm:t>
        <a:bodyPr/>
        <a:lstStyle/>
        <a:p>
          <a:endParaRPr lang="en-US"/>
        </a:p>
      </dgm:t>
    </dgm:pt>
    <dgm:pt modelId="{5A09507C-7BC7-6344-BD49-D17553F48A0E}" type="pres">
      <dgm:prSet presAssocID="{EC185551-B209-1C41-9854-B569D3EF0726}" presName="hierRoot2" presStyleCnt="0"/>
      <dgm:spPr/>
    </dgm:pt>
    <dgm:pt modelId="{E4EAB430-05F9-E54B-AD2F-D8824904B171}" type="pres">
      <dgm:prSet presAssocID="{EC185551-B209-1C41-9854-B569D3EF0726}" presName="composite2" presStyleCnt="0"/>
      <dgm:spPr/>
    </dgm:pt>
    <dgm:pt modelId="{74C98287-4161-7841-8F0D-54FE4789EFCE}" type="pres">
      <dgm:prSet presAssocID="{EC185551-B209-1C41-9854-B569D3EF0726}" presName="background2" presStyleLbl="node2" presStyleIdx="3" presStyleCnt="4"/>
      <dgm:spPr/>
    </dgm:pt>
    <dgm:pt modelId="{2D176D8D-2DF1-334D-A82A-2FFBEC0E1C9A}" type="pres">
      <dgm:prSet presAssocID="{EC185551-B209-1C41-9854-B569D3EF0726}" presName="text2" presStyleLbl="fgAcc2" presStyleIdx="3" presStyleCnt="4">
        <dgm:presLayoutVars>
          <dgm:chPref val="3"/>
        </dgm:presLayoutVars>
      </dgm:prSet>
      <dgm:spPr/>
      <dgm:t>
        <a:bodyPr/>
        <a:lstStyle/>
        <a:p>
          <a:endParaRPr lang="en-US"/>
        </a:p>
      </dgm:t>
    </dgm:pt>
    <dgm:pt modelId="{FF7DF8AF-8FC3-5643-B71D-AB674C29BECA}" type="pres">
      <dgm:prSet presAssocID="{EC185551-B209-1C41-9854-B569D3EF0726}" presName="hierChild3" presStyleCnt="0"/>
      <dgm:spPr/>
    </dgm:pt>
  </dgm:ptLst>
  <dgm:cxnLst>
    <dgm:cxn modelId="{F0E64215-C829-2247-A512-AC0CFB50F265}" srcId="{6B51FE0F-68E6-9041-A06E-77E1E6FE37D8}" destId="{556EC223-046A-7243-AE86-6FB0CB3F3F6A}" srcOrd="0" destOrd="0" parTransId="{9BA3EC28-47D2-1549-B2BC-8938A4C34A0E}" sibTransId="{51950A43-867F-CC49-A1EC-B138066FA207}"/>
    <dgm:cxn modelId="{AF1015C0-01F1-DE48-95AB-AD7887888BEF}" type="presOf" srcId="{C65C4BC3-8C99-124A-90C0-F92604E186FF}" destId="{F7B22508-0920-3740-B6B3-C896B8C698FC}" srcOrd="0" destOrd="0" presId="urn:microsoft.com/office/officeart/2005/8/layout/hierarchy1"/>
    <dgm:cxn modelId="{54EB8744-CA81-794D-B83B-903677846B5F}" srcId="{556EC223-046A-7243-AE86-6FB0CB3F3F6A}" destId="{EC185551-B209-1C41-9854-B569D3EF0726}" srcOrd="3" destOrd="0" parTransId="{4B7132FC-8923-FD41-ABD1-AEABB4205140}" sibTransId="{6D9D1EBB-BD9D-4847-BB77-DC877FA75D8F}"/>
    <dgm:cxn modelId="{528F300F-BFAF-204C-AA9B-5B5E386D36EF}" type="presOf" srcId="{4B7132FC-8923-FD41-ABD1-AEABB4205140}" destId="{FC2BE8DC-2F99-DA45-A825-221D080FA78C}" srcOrd="0" destOrd="0" presId="urn:microsoft.com/office/officeart/2005/8/layout/hierarchy1"/>
    <dgm:cxn modelId="{757323C5-4AF8-BE44-B940-13896D09BD48}" type="presOf" srcId="{6B51FE0F-68E6-9041-A06E-77E1E6FE37D8}" destId="{8E8FF148-2B70-0140-8C94-FB62274CDFCE}" srcOrd="0" destOrd="0" presId="urn:microsoft.com/office/officeart/2005/8/layout/hierarchy1"/>
    <dgm:cxn modelId="{C1621429-CC32-AD43-8FFB-BACE512AF7A0}" srcId="{556EC223-046A-7243-AE86-6FB0CB3F3F6A}" destId="{FA661885-0163-6048-A0B6-2583C0551DD0}" srcOrd="1" destOrd="0" parTransId="{39084A93-034F-564B-985A-56C590CAD940}" sibTransId="{6603C6DE-9501-1141-BAD8-AA55BD09F3A0}"/>
    <dgm:cxn modelId="{802493AE-F2AF-2049-842B-8C84BBB794A1}" type="presOf" srcId="{981002B4-E4FA-1C41-A1FA-8D66F375EBAA}" destId="{B391701B-43FC-9F4C-870B-C6C5D9480DF1}" srcOrd="0" destOrd="0" presId="urn:microsoft.com/office/officeart/2005/8/layout/hierarchy1"/>
    <dgm:cxn modelId="{A722C51D-11C0-8844-8081-7D00B7727E29}" type="presOf" srcId="{FA661885-0163-6048-A0B6-2583C0551DD0}" destId="{70D78A5F-CE38-7548-952E-A734ECD8A2C6}" srcOrd="0" destOrd="0" presId="urn:microsoft.com/office/officeart/2005/8/layout/hierarchy1"/>
    <dgm:cxn modelId="{1F6227B2-45E7-6448-965A-D25132972C60}" type="presOf" srcId="{D4F04289-67BC-F940-B0A4-CE2F293AC333}" destId="{CA578F30-C871-0044-AFAB-7FAAE731E133}" srcOrd="0" destOrd="0" presId="urn:microsoft.com/office/officeart/2005/8/layout/hierarchy1"/>
    <dgm:cxn modelId="{D7E1C05A-40A7-4441-9EC4-50B25053C279}" type="presOf" srcId="{EC185551-B209-1C41-9854-B569D3EF0726}" destId="{2D176D8D-2DF1-334D-A82A-2FFBEC0E1C9A}" srcOrd="0" destOrd="0" presId="urn:microsoft.com/office/officeart/2005/8/layout/hierarchy1"/>
    <dgm:cxn modelId="{996C1FEF-F1A0-DA40-98EA-24FDBBD2C18A}" srcId="{556EC223-046A-7243-AE86-6FB0CB3F3F6A}" destId="{C65C4BC3-8C99-124A-90C0-F92604E186FF}" srcOrd="0" destOrd="0" parTransId="{929EFAF8-6848-8C4F-970B-95A08AF5784A}" sibTransId="{70C18C24-2547-2442-B213-2FEEC0C70F93}"/>
    <dgm:cxn modelId="{E7DEAEE7-1F72-7F47-9F4D-9CAE3A41B6E4}" srcId="{556EC223-046A-7243-AE86-6FB0CB3F3F6A}" destId="{D4F04289-67BC-F940-B0A4-CE2F293AC333}" srcOrd="2" destOrd="0" parTransId="{981002B4-E4FA-1C41-A1FA-8D66F375EBAA}" sibTransId="{DCF34ED3-6643-C243-B0CB-8788E927BF28}"/>
    <dgm:cxn modelId="{7ADCC569-EC30-664E-B884-BC14622658F5}" type="presOf" srcId="{929EFAF8-6848-8C4F-970B-95A08AF5784A}" destId="{D9B58645-BAA0-2348-9DE8-08C7D2E16356}" srcOrd="0" destOrd="0" presId="urn:microsoft.com/office/officeart/2005/8/layout/hierarchy1"/>
    <dgm:cxn modelId="{A0517728-7730-3441-A851-462754D241AF}" type="presOf" srcId="{39084A93-034F-564B-985A-56C590CAD940}" destId="{2DA5E95E-72A1-0640-BAEB-CD02FDFA105A}" srcOrd="0" destOrd="0" presId="urn:microsoft.com/office/officeart/2005/8/layout/hierarchy1"/>
    <dgm:cxn modelId="{A2C64636-D156-F640-8290-A97BE8895423}" type="presOf" srcId="{556EC223-046A-7243-AE86-6FB0CB3F3F6A}" destId="{859E1E52-5723-554C-8790-6D5438FD227F}" srcOrd="0" destOrd="0" presId="urn:microsoft.com/office/officeart/2005/8/layout/hierarchy1"/>
    <dgm:cxn modelId="{15B15FCA-0A51-F341-8C6A-A3FC4F420A77}" type="presParOf" srcId="{8E8FF148-2B70-0140-8C94-FB62274CDFCE}" destId="{AE9EDC11-D681-0843-8078-38A708C0D384}" srcOrd="0" destOrd="0" presId="urn:microsoft.com/office/officeart/2005/8/layout/hierarchy1"/>
    <dgm:cxn modelId="{4EA8D976-C232-2741-A136-942EE721F23B}" type="presParOf" srcId="{AE9EDC11-D681-0843-8078-38A708C0D384}" destId="{924E842C-5A43-FD44-8EB4-DFE2E357164D}" srcOrd="0" destOrd="0" presId="urn:microsoft.com/office/officeart/2005/8/layout/hierarchy1"/>
    <dgm:cxn modelId="{0002495B-7FED-3A45-BEC1-3ED5207395D8}" type="presParOf" srcId="{924E842C-5A43-FD44-8EB4-DFE2E357164D}" destId="{411A5ABB-E797-484C-814A-960669DE79D8}" srcOrd="0" destOrd="0" presId="urn:microsoft.com/office/officeart/2005/8/layout/hierarchy1"/>
    <dgm:cxn modelId="{A235F805-0B5B-C14A-ADF7-9FE7A4E656C3}" type="presParOf" srcId="{924E842C-5A43-FD44-8EB4-DFE2E357164D}" destId="{859E1E52-5723-554C-8790-6D5438FD227F}" srcOrd="1" destOrd="0" presId="urn:microsoft.com/office/officeart/2005/8/layout/hierarchy1"/>
    <dgm:cxn modelId="{31E80CFD-B800-A94D-AEC6-828419CD72CB}" type="presParOf" srcId="{AE9EDC11-D681-0843-8078-38A708C0D384}" destId="{51AF4B9D-4571-104E-AB12-7919D366DAD6}" srcOrd="1" destOrd="0" presId="urn:microsoft.com/office/officeart/2005/8/layout/hierarchy1"/>
    <dgm:cxn modelId="{4502D31A-5E0D-F64D-A5AD-0BB34033E2E2}" type="presParOf" srcId="{51AF4B9D-4571-104E-AB12-7919D366DAD6}" destId="{D9B58645-BAA0-2348-9DE8-08C7D2E16356}" srcOrd="0" destOrd="0" presId="urn:microsoft.com/office/officeart/2005/8/layout/hierarchy1"/>
    <dgm:cxn modelId="{A2D16722-5CDB-4745-8941-265220FE86A8}" type="presParOf" srcId="{51AF4B9D-4571-104E-AB12-7919D366DAD6}" destId="{B752AC22-7A7E-7741-A005-6648BAF03B8F}" srcOrd="1" destOrd="0" presId="urn:microsoft.com/office/officeart/2005/8/layout/hierarchy1"/>
    <dgm:cxn modelId="{01661E92-36C6-7B44-B6FB-0A918E5C0A56}" type="presParOf" srcId="{B752AC22-7A7E-7741-A005-6648BAF03B8F}" destId="{49E90D97-FC20-1C49-88A7-F17FC9451244}" srcOrd="0" destOrd="0" presId="urn:microsoft.com/office/officeart/2005/8/layout/hierarchy1"/>
    <dgm:cxn modelId="{4D64551B-1562-DE4E-B39D-C9FAD340AA56}" type="presParOf" srcId="{49E90D97-FC20-1C49-88A7-F17FC9451244}" destId="{3C7B4B73-460B-C942-B2DC-FBF3376FFC6A}" srcOrd="0" destOrd="0" presId="urn:microsoft.com/office/officeart/2005/8/layout/hierarchy1"/>
    <dgm:cxn modelId="{7CFBF611-6EA3-1C4D-A738-9D481DA03C3E}" type="presParOf" srcId="{49E90D97-FC20-1C49-88A7-F17FC9451244}" destId="{F7B22508-0920-3740-B6B3-C896B8C698FC}" srcOrd="1" destOrd="0" presId="urn:microsoft.com/office/officeart/2005/8/layout/hierarchy1"/>
    <dgm:cxn modelId="{41FD1047-6A39-1E44-AEA7-30370E4BDE33}" type="presParOf" srcId="{B752AC22-7A7E-7741-A005-6648BAF03B8F}" destId="{B2E5FC69-BB93-EC42-9002-0B1DD5FFB5C1}" srcOrd="1" destOrd="0" presId="urn:microsoft.com/office/officeart/2005/8/layout/hierarchy1"/>
    <dgm:cxn modelId="{7C3D843D-851B-E64C-B2DC-20058F9C91E5}" type="presParOf" srcId="{51AF4B9D-4571-104E-AB12-7919D366DAD6}" destId="{2DA5E95E-72A1-0640-BAEB-CD02FDFA105A}" srcOrd="2" destOrd="0" presId="urn:microsoft.com/office/officeart/2005/8/layout/hierarchy1"/>
    <dgm:cxn modelId="{A33CBEF6-580F-EA4D-AC4A-56D3E91551CE}" type="presParOf" srcId="{51AF4B9D-4571-104E-AB12-7919D366DAD6}" destId="{6D22E503-9643-2746-81E2-948E19727F3F}" srcOrd="3" destOrd="0" presId="urn:microsoft.com/office/officeart/2005/8/layout/hierarchy1"/>
    <dgm:cxn modelId="{1A70BDC5-4571-D74A-8521-9D4CCBF60DBA}" type="presParOf" srcId="{6D22E503-9643-2746-81E2-948E19727F3F}" destId="{9BB5B85B-D138-8240-929E-E855B6211A42}" srcOrd="0" destOrd="0" presId="urn:microsoft.com/office/officeart/2005/8/layout/hierarchy1"/>
    <dgm:cxn modelId="{ABF390AB-A0A6-9249-AB55-B78B2B65A3AD}" type="presParOf" srcId="{9BB5B85B-D138-8240-929E-E855B6211A42}" destId="{E6640D00-AC10-BA40-BBBD-B655ECB3DDC3}" srcOrd="0" destOrd="0" presId="urn:microsoft.com/office/officeart/2005/8/layout/hierarchy1"/>
    <dgm:cxn modelId="{31E896DB-5594-DE4E-A799-81F43B455667}" type="presParOf" srcId="{9BB5B85B-D138-8240-929E-E855B6211A42}" destId="{70D78A5F-CE38-7548-952E-A734ECD8A2C6}" srcOrd="1" destOrd="0" presId="urn:microsoft.com/office/officeart/2005/8/layout/hierarchy1"/>
    <dgm:cxn modelId="{D087A265-8AF6-CA40-AA81-A15AB17CFE62}" type="presParOf" srcId="{6D22E503-9643-2746-81E2-948E19727F3F}" destId="{2D5D3A03-391E-F246-8DB2-034AE35C2DD3}" srcOrd="1" destOrd="0" presId="urn:microsoft.com/office/officeart/2005/8/layout/hierarchy1"/>
    <dgm:cxn modelId="{DC0F417B-9B52-C949-A7F0-8CD6D94B2BEA}" type="presParOf" srcId="{51AF4B9D-4571-104E-AB12-7919D366DAD6}" destId="{B391701B-43FC-9F4C-870B-C6C5D9480DF1}" srcOrd="4" destOrd="0" presId="urn:microsoft.com/office/officeart/2005/8/layout/hierarchy1"/>
    <dgm:cxn modelId="{7312F54B-2D7F-174D-8558-225B1B596E95}" type="presParOf" srcId="{51AF4B9D-4571-104E-AB12-7919D366DAD6}" destId="{62E7691A-9B0B-874C-89CC-7C5B9002DFC3}" srcOrd="5" destOrd="0" presId="urn:microsoft.com/office/officeart/2005/8/layout/hierarchy1"/>
    <dgm:cxn modelId="{CA5A1B70-13EA-3C48-A789-A18713DD1D42}" type="presParOf" srcId="{62E7691A-9B0B-874C-89CC-7C5B9002DFC3}" destId="{D523DFED-5C4F-384A-B069-6736678A4DB0}" srcOrd="0" destOrd="0" presId="urn:microsoft.com/office/officeart/2005/8/layout/hierarchy1"/>
    <dgm:cxn modelId="{088B6B71-6880-9E49-A4D4-8BB7C8B5747D}" type="presParOf" srcId="{D523DFED-5C4F-384A-B069-6736678A4DB0}" destId="{D5A9C232-D242-1C47-94E7-F140D703C888}" srcOrd="0" destOrd="0" presId="urn:microsoft.com/office/officeart/2005/8/layout/hierarchy1"/>
    <dgm:cxn modelId="{2E802A5F-EFE6-1A41-A954-1AAC44316AB3}" type="presParOf" srcId="{D523DFED-5C4F-384A-B069-6736678A4DB0}" destId="{CA578F30-C871-0044-AFAB-7FAAE731E133}" srcOrd="1" destOrd="0" presId="urn:microsoft.com/office/officeart/2005/8/layout/hierarchy1"/>
    <dgm:cxn modelId="{C4EAEFDB-695B-C143-A265-ACCCF85A448C}" type="presParOf" srcId="{62E7691A-9B0B-874C-89CC-7C5B9002DFC3}" destId="{A3A2CACF-9299-DC4E-AB5E-9E99A89A8D10}" srcOrd="1" destOrd="0" presId="urn:microsoft.com/office/officeart/2005/8/layout/hierarchy1"/>
    <dgm:cxn modelId="{A073D867-B879-0C46-8F9B-4BBB927474A2}" type="presParOf" srcId="{51AF4B9D-4571-104E-AB12-7919D366DAD6}" destId="{FC2BE8DC-2F99-DA45-A825-221D080FA78C}" srcOrd="6" destOrd="0" presId="urn:microsoft.com/office/officeart/2005/8/layout/hierarchy1"/>
    <dgm:cxn modelId="{819BCE15-5BE5-5A49-B7A5-A595F272B5B2}" type="presParOf" srcId="{51AF4B9D-4571-104E-AB12-7919D366DAD6}" destId="{5A09507C-7BC7-6344-BD49-D17553F48A0E}" srcOrd="7" destOrd="0" presId="urn:microsoft.com/office/officeart/2005/8/layout/hierarchy1"/>
    <dgm:cxn modelId="{1AF339E3-8CC6-2247-B908-99244D889C06}" type="presParOf" srcId="{5A09507C-7BC7-6344-BD49-D17553F48A0E}" destId="{E4EAB430-05F9-E54B-AD2F-D8824904B171}" srcOrd="0" destOrd="0" presId="urn:microsoft.com/office/officeart/2005/8/layout/hierarchy1"/>
    <dgm:cxn modelId="{A4A6F023-F287-C645-B02D-0AEF4BE57DA5}" type="presParOf" srcId="{E4EAB430-05F9-E54B-AD2F-D8824904B171}" destId="{74C98287-4161-7841-8F0D-54FE4789EFCE}" srcOrd="0" destOrd="0" presId="urn:microsoft.com/office/officeart/2005/8/layout/hierarchy1"/>
    <dgm:cxn modelId="{09D2E366-AFDE-E343-8C80-FE383D2828E6}" type="presParOf" srcId="{E4EAB430-05F9-E54B-AD2F-D8824904B171}" destId="{2D176D8D-2DF1-334D-A82A-2FFBEC0E1C9A}" srcOrd="1" destOrd="0" presId="urn:microsoft.com/office/officeart/2005/8/layout/hierarchy1"/>
    <dgm:cxn modelId="{22DD5DF1-EEC0-374B-9C7E-C50610BF7D4D}" type="presParOf" srcId="{5A09507C-7BC7-6344-BD49-D17553F48A0E}" destId="{FF7DF8AF-8FC3-5643-B71D-AB674C29BEC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BAFAC-8E4A-A84C-BBFF-F769776194D2}" type="datetimeFigureOut">
              <a:rPr lang="en-US" smtClean="0"/>
              <a:pPr/>
              <a:t>10/17/14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B2275F-D32A-BB4D-B400-A5A1DC56D9A8}" type="slidenum">
              <a:rPr lang="en-US" smtClean="0"/>
              <a:pPr/>
              <a:t>‹#›</a:t>
            </a:fld>
            <a:endParaRPr lang="en-US"/>
          </a:p>
        </p:txBody>
      </p:sp>
    </p:spTree>
    <p:extLst>
      <p:ext uri="{BB962C8B-B14F-4D97-AF65-F5344CB8AC3E}">
        <p14:creationId xmlns:p14="http://schemas.microsoft.com/office/powerpoint/2010/main" val="994900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a:t>
            </a:r>
            <a:endParaRPr lang="en-US" dirty="0"/>
          </a:p>
        </p:txBody>
      </p:sp>
      <p:sp>
        <p:nvSpPr>
          <p:cNvPr id="4" name="Slide Number Placeholder 3"/>
          <p:cNvSpPr>
            <a:spLocks noGrp="1"/>
          </p:cNvSpPr>
          <p:nvPr>
            <p:ph type="sldNum" sz="quarter" idx="10"/>
          </p:nvPr>
        </p:nvSpPr>
        <p:spPr/>
        <p:txBody>
          <a:bodyPr/>
          <a:lstStyle/>
          <a:p>
            <a:fld id="{E0B2275F-D32A-BB4D-B400-A5A1DC56D9A8}" type="slidenum">
              <a:rPr lang="en-US" smtClean="0"/>
              <a:pPr/>
              <a:t>1</a:t>
            </a:fld>
            <a:endParaRPr lang="en-US"/>
          </a:p>
        </p:txBody>
      </p:sp>
    </p:spTree>
    <p:extLst>
      <p:ext uri="{BB962C8B-B14F-4D97-AF65-F5344CB8AC3E}">
        <p14:creationId xmlns:p14="http://schemas.microsoft.com/office/powerpoint/2010/main" val="39279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 Related</a:t>
            </a:r>
            <a:r>
              <a:rPr lang="en-US" baseline="0" dirty="0" smtClean="0"/>
              <a:t> service is a broad concept in the law. </a:t>
            </a:r>
            <a:r>
              <a:rPr lang="en-US" dirty="0" smtClean="0"/>
              <a:t>How school districts conceptualize counseling</a:t>
            </a:r>
            <a:r>
              <a:rPr lang="en-US" baseline="0" dirty="0" smtClean="0"/>
              <a:t> as a related service will vary.</a:t>
            </a:r>
            <a:endParaRPr lang="en-US" dirty="0"/>
          </a:p>
        </p:txBody>
      </p:sp>
      <p:sp>
        <p:nvSpPr>
          <p:cNvPr id="4" name="Slide Number Placeholder 3"/>
          <p:cNvSpPr>
            <a:spLocks noGrp="1"/>
          </p:cNvSpPr>
          <p:nvPr>
            <p:ph type="sldNum" sz="quarter" idx="10"/>
          </p:nvPr>
        </p:nvSpPr>
        <p:spPr/>
        <p:txBody>
          <a:bodyPr/>
          <a:lstStyle/>
          <a:p>
            <a:fld id="{E0B2275F-D32A-BB4D-B400-A5A1DC56D9A8}" type="slidenum">
              <a:rPr lang="en-US" smtClean="0"/>
              <a:pPr/>
              <a:t>18</a:t>
            </a:fld>
            <a:endParaRPr lang="en-US"/>
          </a:p>
        </p:txBody>
      </p:sp>
    </p:spTree>
    <p:extLst>
      <p:ext uri="{BB962C8B-B14F-4D97-AF65-F5344CB8AC3E}">
        <p14:creationId xmlns:p14="http://schemas.microsoft.com/office/powerpoint/2010/main" val="231698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JL Note that the law doesn’t really</a:t>
            </a:r>
            <a:r>
              <a:rPr lang="en-US" baseline="0" dirty="0" smtClean="0"/>
              <a:t> describe the activities of counseling as a related service, but rather identifies the personnel who provide the service.</a:t>
            </a:r>
            <a:endParaRPr lang="en-US" dirty="0"/>
          </a:p>
        </p:txBody>
      </p:sp>
      <p:sp>
        <p:nvSpPr>
          <p:cNvPr id="4" name="Slide Number Placeholder 3"/>
          <p:cNvSpPr>
            <a:spLocks noGrp="1"/>
          </p:cNvSpPr>
          <p:nvPr>
            <p:ph type="sldNum" sz="quarter" idx="10"/>
          </p:nvPr>
        </p:nvSpPr>
        <p:spPr/>
        <p:txBody>
          <a:bodyPr/>
          <a:lstStyle/>
          <a:p>
            <a:fld id="{E0B2275F-D32A-BB4D-B400-A5A1DC56D9A8}"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CP Parent Counseling/Training as a related service</a:t>
            </a:r>
            <a:r>
              <a:rPr lang="en-US" baseline="0" dirty="0" smtClean="0"/>
              <a:t> may be a productive way of engaging in Family-School Partnering</a:t>
            </a:r>
            <a:endParaRPr lang="en-US" dirty="0"/>
          </a:p>
        </p:txBody>
      </p:sp>
      <p:sp>
        <p:nvSpPr>
          <p:cNvPr id="4" name="Slide Number Placeholder 3"/>
          <p:cNvSpPr>
            <a:spLocks noGrp="1"/>
          </p:cNvSpPr>
          <p:nvPr>
            <p:ph type="sldNum" sz="quarter" idx="10"/>
          </p:nvPr>
        </p:nvSpPr>
        <p:spPr/>
        <p:txBody>
          <a:bodyPr/>
          <a:lstStyle/>
          <a:p>
            <a:fld id="{E0B2275F-D32A-BB4D-B400-A5A1DC56D9A8}"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JL School Psychologists providin</a:t>
            </a:r>
            <a:r>
              <a:rPr lang="en-US" baseline="0" dirty="0" smtClean="0"/>
              <a:t>g counseling services may elect to use “Psychological Services” as a related service, or “Counseling” as a related service. We encourage you to consider what’s most appropriate for your district.</a:t>
            </a:r>
            <a:endParaRPr lang="en-US" dirty="0"/>
          </a:p>
        </p:txBody>
      </p:sp>
      <p:sp>
        <p:nvSpPr>
          <p:cNvPr id="4" name="Slide Number Placeholder 3"/>
          <p:cNvSpPr>
            <a:spLocks noGrp="1"/>
          </p:cNvSpPr>
          <p:nvPr>
            <p:ph type="sldNum" sz="quarter" idx="10"/>
          </p:nvPr>
        </p:nvSpPr>
        <p:spPr/>
        <p:txBody>
          <a:bodyPr/>
          <a:lstStyle/>
          <a:p>
            <a:fld id="{E0B2275F-D32A-BB4D-B400-A5A1DC56D9A8}"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JL As you can see, the term “psychological services” as described</a:t>
            </a:r>
            <a:r>
              <a:rPr lang="en-US" baseline="0" dirty="0" smtClean="0"/>
              <a:t> in the law has many more examples than “counseling”</a:t>
            </a:r>
            <a:endParaRPr lang="en-US" dirty="0"/>
          </a:p>
        </p:txBody>
      </p:sp>
      <p:sp>
        <p:nvSpPr>
          <p:cNvPr id="4" name="Slide Number Placeholder 3"/>
          <p:cNvSpPr>
            <a:spLocks noGrp="1"/>
          </p:cNvSpPr>
          <p:nvPr>
            <p:ph type="sldNum" sz="quarter" idx="10"/>
          </p:nvPr>
        </p:nvSpPr>
        <p:spPr/>
        <p:txBody>
          <a:bodyPr/>
          <a:lstStyle/>
          <a:p>
            <a:fld id="{E0B2275F-D32A-BB4D-B400-A5A1DC56D9A8}"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06F07-55DF-B74E-8328-F2BAFFD5CD4A}" type="slidenum">
              <a:rPr lang="en-US"/>
              <a:pPr/>
              <a:t>23</a:t>
            </a:fld>
            <a:endParaRPr lang="en-US"/>
          </a:p>
        </p:txBody>
      </p:sp>
      <p:sp>
        <p:nvSpPr>
          <p:cNvPr id="501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01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en-US" dirty="0" smtClean="0"/>
              <a:t>CP All related</a:t>
            </a:r>
            <a:r>
              <a:rPr lang="en-US" baseline="0" dirty="0" smtClean="0"/>
              <a:t> services are in support of the broader IEP, meeting the educational needs of the student. This is an important context for understanding how counseling fits in the larger plan.</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CF491-E8E1-F34A-A362-E465DB6EFD1B}" type="slidenum">
              <a:rPr lang="en-US"/>
              <a:pPr/>
              <a:t>24</a:t>
            </a:fld>
            <a:endParaRPr lang="en-US"/>
          </a:p>
        </p:txBody>
      </p:sp>
      <p:sp>
        <p:nvSpPr>
          <p:cNvPr id="503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03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en-US" dirty="0" smtClean="0"/>
              <a:t>JL Recall our</a:t>
            </a:r>
            <a:r>
              <a:rPr lang="en-US" baseline="0" dirty="0" smtClean="0"/>
              <a:t> student’s drawing of the child with the balloons representing the social, emotional, and behavioral domains. This is how we conceptualize counseling as a related service: addressing these domains to assist a child to benefit from special education.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07992-58CE-9E46-88E9-7B1060D45D17}" type="slidenum">
              <a:rPr lang="en-US"/>
              <a:pPr/>
              <a:t>25</a:t>
            </a:fld>
            <a:endParaRPr lang="en-US"/>
          </a:p>
        </p:txBody>
      </p:sp>
      <p:sp>
        <p:nvSpPr>
          <p:cNvPr id="505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05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en-US" dirty="0" smtClean="0"/>
              <a:t>CP To promote greater independence</a:t>
            </a:r>
            <a:r>
              <a:rPr lang="en-US" baseline="0" dirty="0" smtClean="0"/>
              <a:t>, problem-solving, and student competency, we say that dismissal from counseling is the ultimate goal. We don’t want to foster dependence.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JL Take a look at the form</a:t>
            </a:r>
            <a:r>
              <a:rPr lang="en-US" baseline="0" dirty="0" smtClean="0"/>
              <a:t> and consider how this can be used, either as a pre-referral document and/or to plan the counseling IEP</a:t>
            </a:r>
            <a:endParaRPr lang="en-US" dirty="0"/>
          </a:p>
        </p:txBody>
      </p:sp>
      <p:sp>
        <p:nvSpPr>
          <p:cNvPr id="4" name="Slide Number Placeholder 3"/>
          <p:cNvSpPr>
            <a:spLocks noGrp="1"/>
          </p:cNvSpPr>
          <p:nvPr>
            <p:ph type="sldNum" sz="quarter" idx="10"/>
          </p:nvPr>
        </p:nvSpPr>
        <p:spPr/>
        <p:txBody>
          <a:bodyPr/>
          <a:lstStyle/>
          <a:p>
            <a:fld id="{E0B2275F-D32A-BB4D-B400-A5A1DC56D9A8}"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261480D-1D92-724B-9582-BC2B5368F760}" type="slidenum">
              <a:rPr lang="en-US">
                <a:latin typeface="Arial" pitchFamily="32" charset="0"/>
                <a:ea typeface="ＭＳ Ｐゴシック" pitchFamily="32" charset="-128"/>
                <a:cs typeface="ＭＳ Ｐゴシック" pitchFamily="32" charset="-128"/>
              </a:rPr>
              <a:pPr/>
              <a:t>30</a:t>
            </a:fld>
            <a:endParaRPr lang="en-US">
              <a:latin typeface="Arial" pitchFamily="32" charset="0"/>
              <a:ea typeface="ＭＳ Ｐゴシック" pitchFamily="32" charset="-128"/>
              <a:cs typeface="ＭＳ Ｐゴシック" pitchFamily="32"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JL Special education law requires that the IEP include a present level of functioning.</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3E6AF76-AFCA-DE46-870B-69C2B125AFC4}" type="slidenum">
              <a:rPr lang="en-US">
                <a:latin typeface="Arial" pitchFamily="32" charset="0"/>
                <a:ea typeface="ＭＳ Ｐゴシック" pitchFamily="32" charset="-128"/>
                <a:cs typeface="ＭＳ Ｐゴシック" pitchFamily="32" charset="-128"/>
              </a:rPr>
              <a:pPr/>
              <a:t>4</a:t>
            </a:fld>
            <a:endParaRPr lang="en-US">
              <a:latin typeface="Arial" pitchFamily="32" charset="0"/>
              <a:ea typeface="ＭＳ Ｐゴシック" pitchFamily="32" charset="-128"/>
              <a:cs typeface="ＭＳ Ｐゴシック" pitchFamily="32"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CP</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874611D-ECFF-9043-9C7D-1052EBA4D25F}" type="slidenum">
              <a:rPr lang="en-US">
                <a:latin typeface="Arial" pitchFamily="32" charset="0"/>
                <a:ea typeface="ＭＳ Ｐゴシック" pitchFamily="32" charset="-128"/>
                <a:cs typeface="ＭＳ Ｐゴシック" pitchFamily="32" charset="-128"/>
              </a:rPr>
              <a:pPr/>
              <a:t>31</a:t>
            </a:fld>
            <a:endParaRPr lang="en-US">
              <a:latin typeface="Arial" pitchFamily="32" charset="0"/>
              <a:ea typeface="ＭＳ Ｐゴシック" pitchFamily="32" charset="-128"/>
              <a:cs typeface="ＭＳ Ｐゴシック" pitchFamily="32"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CP This example includes information about how the disability</a:t>
            </a:r>
            <a:r>
              <a:rPr lang="en-US" baseline="0" dirty="0" smtClean="0">
                <a:latin typeface="Arial" pitchFamily="32" charset="0"/>
                <a:ea typeface="ＭＳ Ｐゴシック" pitchFamily="32" charset="-128"/>
                <a:cs typeface="ＭＳ Ｐゴシック" pitchFamily="32" charset="-128"/>
              </a:rPr>
              <a:t> impacts the student’s school experience, but also identifies strengths that indicate potential to benefit from counseling.</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AE94DB5-4144-384E-AFE1-7C69668CCDD5}" type="slidenum">
              <a:rPr lang="en-US">
                <a:latin typeface="Arial" pitchFamily="32" charset="0"/>
                <a:ea typeface="ＭＳ Ｐゴシック" pitchFamily="32" charset="-128"/>
                <a:cs typeface="ＭＳ Ｐゴシック" pitchFamily="32" charset="-128"/>
              </a:rPr>
              <a:pPr/>
              <a:t>32</a:t>
            </a:fld>
            <a:endParaRPr lang="en-US">
              <a:latin typeface="Arial" pitchFamily="32" charset="0"/>
              <a:ea typeface="ＭＳ Ｐゴシック" pitchFamily="32" charset="-128"/>
              <a:cs typeface="ＭＳ Ｐゴシック" pitchFamily="32"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JL Of course, annual</a:t>
            </a:r>
            <a:r>
              <a:rPr lang="en-US" baseline="0" dirty="0" smtClean="0">
                <a:latin typeface="Arial" pitchFamily="32" charset="0"/>
                <a:ea typeface="ＭＳ Ｐゴシック" pitchFamily="32" charset="-128"/>
                <a:cs typeface="ＭＳ Ｐゴシック" pitchFamily="32" charset="-128"/>
              </a:rPr>
              <a:t> goals must be measurable and related to the student’s disability</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BCABE47-3B9B-7A40-82D7-226D3A95A6D4}" type="slidenum">
              <a:rPr lang="en-US">
                <a:latin typeface="Arial" pitchFamily="32" charset="0"/>
                <a:ea typeface="ＭＳ Ｐゴシック" pitchFamily="32" charset="-128"/>
                <a:cs typeface="ＭＳ Ｐゴシック" pitchFamily="32" charset="-128"/>
              </a:rPr>
              <a:pPr/>
              <a:t>33</a:t>
            </a:fld>
            <a:endParaRPr lang="en-US">
              <a:latin typeface="Arial" pitchFamily="32" charset="0"/>
              <a:ea typeface="ＭＳ Ｐゴシック" pitchFamily="32" charset="-128"/>
              <a:cs typeface="ＭＳ Ｐゴシック" pitchFamily="32"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CP The counseling IEP must</a:t>
            </a:r>
            <a:r>
              <a:rPr lang="en-US" baseline="0" dirty="0" smtClean="0">
                <a:latin typeface="Arial" pitchFamily="32" charset="0"/>
                <a:ea typeface="ＭＳ Ｐゴシック" pitchFamily="32" charset="-128"/>
                <a:cs typeface="ＭＳ Ｐゴシック" pitchFamily="32" charset="-128"/>
              </a:rPr>
              <a:t> also contain information about progress monitoring. The most recent reauthorization of IDEIA also emphasizes the use of peer-reviewed research</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16A6165-DCFC-4547-AAF9-525C6B00FC98}" type="slidenum">
              <a:rPr lang="en-US">
                <a:latin typeface="Arial" pitchFamily="32" charset="0"/>
                <a:ea typeface="ＭＳ Ｐゴシック" pitchFamily="32" charset="-128"/>
                <a:cs typeface="ＭＳ Ｐゴシック" pitchFamily="32" charset="-128"/>
              </a:rPr>
              <a:pPr/>
              <a:t>34</a:t>
            </a:fld>
            <a:endParaRPr lang="en-US">
              <a:latin typeface="Arial" pitchFamily="32" charset="0"/>
              <a:ea typeface="ＭＳ Ｐゴシック" pitchFamily="32" charset="-128"/>
              <a:cs typeface="ＭＳ Ｐゴシック" pitchFamily="32"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JL Finally, the goals</a:t>
            </a:r>
            <a:r>
              <a:rPr lang="en-US" baseline="0" dirty="0" smtClean="0">
                <a:latin typeface="Arial" pitchFamily="32" charset="0"/>
                <a:ea typeface="ＭＳ Ｐゴシック" pitchFamily="32" charset="-128"/>
                <a:cs typeface="ＭＳ Ｐゴシック" pitchFamily="32" charset="-128"/>
              </a:rPr>
              <a:t> should be realistic and LRE-centered</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A46D2B8-A8FE-F84C-A349-4ABB9BD81F7A}" type="slidenum">
              <a:rPr lang="en-US">
                <a:latin typeface="Arial" pitchFamily="32" charset="0"/>
                <a:ea typeface="ＭＳ Ｐゴシック" pitchFamily="32" charset="-128"/>
                <a:cs typeface="ＭＳ Ｐゴシック" pitchFamily="32" charset="-128"/>
              </a:rPr>
              <a:pPr/>
              <a:t>35</a:t>
            </a:fld>
            <a:endParaRPr lang="en-US">
              <a:latin typeface="Arial" pitchFamily="32" charset="0"/>
              <a:ea typeface="ＭＳ Ｐゴシック" pitchFamily="32" charset="-128"/>
              <a:cs typeface="ＭＳ Ｐゴシック" pitchFamily="32"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CP</a:t>
            </a:r>
            <a:r>
              <a:rPr lang="en-US" baseline="0" dirty="0" smtClean="0">
                <a:latin typeface="Arial" pitchFamily="32" charset="0"/>
                <a:ea typeface="ＭＳ Ｐゴシック" pitchFamily="32" charset="-128"/>
                <a:cs typeface="ＭＳ Ｐゴシック" pitchFamily="32" charset="-128"/>
              </a:rPr>
              <a:t> at the IEP meeting, the team can discuss relevant details related to the counseling service delivery.</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3E6AF76-AFCA-DE46-870B-69C2B125AFC4}" type="slidenum">
              <a:rPr lang="en-US">
                <a:latin typeface="Arial" pitchFamily="32" charset="0"/>
                <a:ea typeface="ＭＳ Ｐゴシック" pitchFamily="32" charset="-128"/>
                <a:cs typeface="ＭＳ Ｐゴシック" pitchFamily="32" charset="-128"/>
              </a:rPr>
              <a:pPr/>
              <a:t>37</a:t>
            </a:fld>
            <a:endParaRPr lang="en-US">
              <a:latin typeface="Arial" pitchFamily="32" charset="0"/>
              <a:ea typeface="ＭＳ Ｐゴシック" pitchFamily="32" charset="-128"/>
              <a:cs typeface="ＭＳ Ｐゴシック" pitchFamily="32"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smtClean="0">
              <a:latin typeface="Arial" pitchFamily="32" charset="0"/>
              <a:ea typeface="ＭＳ Ｐゴシック" pitchFamily="32" charset="-128"/>
              <a:cs typeface="ＭＳ Ｐゴシック" pitchFamily="32" charset="-128"/>
            </a:endParaRPr>
          </a:p>
          <a:p>
            <a:pPr eaLnBrk="1" hangingPunct="1"/>
            <a:r>
              <a:rPr lang="en-US" dirty="0" smtClean="0">
                <a:latin typeface="Arial" pitchFamily="32" charset="0"/>
                <a:ea typeface="ＭＳ Ｐゴシック" pitchFamily="32" charset="-128"/>
                <a:cs typeface="ＭＳ Ｐゴシック" pitchFamily="32" charset="-128"/>
              </a:rPr>
              <a:t>JL While we use empirically</a:t>
            </a:r>
            <a:r>
              <a:rPr lang="en-US" baseline="0" dirty="0" smtClean="0">
                <a:latin typeface="Arial" pitchFamily="32" charset="0"/>
                <a:ea typeface="ＭＳ Ｐゴシック" pitchFamily="32" charset="-128"/>
                <a:cs typeface="ＭＳ Ｐゴシック" pitchFamily="32" charset="-128"/>
              </a:rPr>
              <a:t> supported </a:t>
            </a:r>
            <a:r>
              <a:rPr lang="en-US" dirty="0" smtClean="0">
                <a:latin typeface="Arial" pitchFamily="32" charset="0"/>
                <a:ea typeface="ＭＳ Ｐゴシック" pitchFamily="32" charset="-128"/>
                <a:cs typeface="ＭＳ Ｐゴシック" pitchFamily="32" charset="-128"/>
              </a:rPr>
              <a:t>intervention, we always keep in mind the individual. Goals precede intervention</a:t>
            </a:r>
          </a:p>
          <a:p>
            <a:pPr eaLnBrk="1" hangingPunct="1"/>
            <a:endParaRPr lang="en-US" dirty="0" smtClean="0">
              <a:latin typeface="Arial" pitchFamily="32" charset="0"/>
              <a:ea typeface="ＭＳ Ｐゴシック" pitchFamily="32" charset="-128"/>
              <a:cs typeface="ＭＳ Ｐゴシック" pitchFamily="32" charset="-128"/>
            </a:endParaRPr>
          </a:p>
          <a:p>
            <a:pPr eaLnBrk="1" hangingPunct="1"/>
            <a:r>
              <a:rPr lang="en-US" dirty="0" smtClean="0">
                <a:latin typeface="Arial" pitchFamily="32" charset="0"/>
                <a:ea typeface="ＭＳ Ｐゴシック" pitchFamily="32" charset="-128"/>
                <a:cs typeface="ＭＳ Ｐゴシック" pitchFamily="32" charset="-128"/>
              </a:rPr>
              <a:t>Assessment data includes not only FIE, </a:t>
            </a:r>
            <a:r>
              <a:rPr lang="en-US" baseline="0" dirty="0" smtClean="0">
                <a:latin typeface="Arial" pitchFamily="32" charset="0"/>
                <a:ea typeface="ＭＳ Ｐゴシック" pitchFamily="32" charset="-128"/>
                <a:cs typeface="ＭＳ Ｐゴシック" pitchFamily="32" charset="-128"/>
              </a:rPr>
              <a:t> but also assessment for counseling eligibility, which will include baseline data and child characteristics, e.g. </a:t>
            </a:r>
            <a:r>
              <a:rPr lang="en-US" dirty="0" smtClean="0">
                <a:latin typeface="Arial" pitchFamily="32" charset="0"/>
                <a:ea typeface="ＭＳ Ｐゴシック" pitchFamily="32" charset="-128"/>
                <a:cs typeface="ＭＳ Ｐゴシック" pitchFamily="32" charset="-128"/>
              </a:rPr>
              <a:t>developmental level,</a:t>
            </a:r>
            <a:r>
              <a:rPr lang="en-US" baseline="0" dirty="0" smtClean="0">
                <a:latin typeface="Arial" pitchFamily="32" charset="0"/>
                <a:ea typeface="ＭＳ Ｐゴシック" pitchFamily="32" charset="-128"/>
                <a:cs typeface="ＭＳ Ｐゴシック" pitchFamily="32" charset="-128"/>
              </a:rPr>
              <a:t> language capability, degree of insight, openness to counseling relationship, as well as social/emotional/behavioral status. If FBA in place, very helpful.</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9A14F88-F856-2D42-9ECD-3C2D0CF1E89E}" type="slidenum">
              <a:rPr lang="en-US">
                <a:latin typeface="Arial" pitchFamily="32" charset="0"/>
                <a:ea typeface="ＭＳ Ｐゴシック" pitchFamily="32" charset="-128"/>
                <a:cs typeface="ＭＳ Ｐゴシック" pitchFamily="32" charset="-128"/>
              </a:rPr>
              <a:pPr/>
              <a:t>38</a:t>
            </a:fld>
            <a:endParaRPr lang="en-US">
              <a:latin typeface="Arial" pitchFamily="32" charset="0"/>
              <a:ea typeface="ＭＳ Ｐゴシック" pitchFamily="32" charset="-128"/>
              <a:cs typeface="ＭＳ Ｐゴシック" pitchFamily="32"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CP Here’s an example of broadly</a:t>
            </a:r>
            <a:r>
              <a:rPr lang="en-US" baseline="0" dirty="0" smtClean="0">
                <a:latin typeface="Arial" pitchFamily="32" charset="0"/>
                <a:ea typeface="ＭＳ Ｐゴシック" pitchFamily="32" charset="-128"/>
                <a:cs typeface="ＭＳ Ｐゴシック" pitchFamily="32" charset="-128"/>
              </a:rPr>
              <a:t> written annual goals for a sample student.</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7FD68DB-8429-474B-9B93-052170726115}" type="slidenum">
              <a:rPr lang="en-US">
                <a:latin typeface="Arial" pitchFamily="32" charset="0"/>
                <a:ea typeface="ＭＳ Ｐゴシック" pitchFamily="32" charset="-128"/>
                <a:cs typeface="ＭＳ Ｐゴシック" pitchFamily="32" charset="-128"/>
              </a:rPr>
              <a:pPr/>
              <a:t>39</a:t>
            </a:fld>
            <a:endParaRPr lang="en-US">
              <a:latin typeface="Arial" pitchFamily="32" charset="0"/>
              <a:ea typeface="ＭＳ Ｐゴシック" pitchFamily="32" charset="-128"/>
              <a:cs typeface="ＭＳ Ｐゴシック" pitchFamily="32"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JL From the broad</a:t>
            </a:r>
            <a:r>
              <a:rPr lang="en-US" baseline="0" dirty="0" smtClean="0">
                <a:latin typeface="Arial" pitchFamily="32" charset="0"/>
                <a:ea typeface="ＭＳ Ｐゴシック" pitchFamily="32" charset="-128"/>
                <a:cs typeface="ＭＳ Ｐゴシック" pitchFamily="32" charset="-128"/>
              </a:rPr>
              <a:t> annual goals come more specific, individualized objectives that move the student toward goal completion. At the objective level we include mastery criteria.</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326A841-ECF5-6C46-B967-A8950D41183B}" type="slidenum">
              <a:rPr lang="en-US">
                <a:latin typeface="Arial" pitchFamily="32" charset="0"/>
                <a:ea typeface="ＭＳ Ｐゴシック" pitchFamily="32" charset="-128"/>
                <a:cs typeface="ＭＳ Ｐゴシック" pitchFamily="32" charset="-128"/>
              </a:rPr>
              <a:pPr/>
              <a:t>40</a:t>
            </a:fld>
            <a:endParaRPr lang="en-US">
              <a:latin typeface="Arial" pitchFamily="32" charset="0"/>
              <a:ea typeface="ＭＳ Ｐゴシック" pitchFamily="32" charset="-128"/>
              <a:cs typeface="ＭＳ Ｐゴシック" pitchFamily="32"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CP This</a:t>
            </a:r>
            <a:r>
              <a:rPr lang="en-US" baseline="0" dirty="0" smtClean="0">
                <a:latin typeface="Arial" pitchFamily="32" charset="0"/>
                <a:ea typeface="ＭＳ Ｐゴシック" pitchFamily="32" charset="-128"/>
                <a:cs typeface="ＭＳ Ｐゴシック" pitchFamily="32" charset="-128"/>
              </a:rPr>
              <a:t> example includes the goal, objective, and methods of evaluation.</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43B5E57-D28A-9842-873B-9C1C7DF3018E}" type="slidenum">
              <a:rPr lang="en-US">
                <a:latin typeface="Arial" pitchFamily="32" charset="0"/>
                <a:ea typeface="ＭＳ Ｐゴシック" pitchFamily="32" charset="-128"/>
                <a:cs typeface="ＭＳ Ｐゴシック" pitchFamily="32" charset="-128"/>
              </a:rPr>
              <a:pPr/>
              <a:t>41</a:t>
            </a:fld>
            <a:endParaRPr lang="en-US">
              <a:latin typeface="Arial" pitchFamily="32" charset="0"/>
              <a:ea typeface="ＭＳ Ｐゴシック" pitchFamily="32" charset="-128"/>
              <a:cs typeface="ＭＳ Ｐゴシック" pitchFamily="32"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JL pros and cons of using</a:t>
            </a:r>
            <a:r>
              <a:rPr lang="en-US" baseline="0" dirty="0" smtClean="0">
                <a:latin typeface="Arial" pitchFamily="32" charset="0"/>
                <a:ea typeface="ＭＳ Ｐゴシック" pitchFamily="32" charset="-128"/>
                <a:cs typeface="ＭＳ Ｐゴシック" pitchFamily="32" charset="-128"/>
              </a:rPr>
              <a:t> a bank of goals</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3E6AF76-AFCA-DE46-870B-69C2B125AFC4}" type="slidenum">
              <a:rPr lang="en-US">
                <a:latin typeface="Arial" pitchFamily="32" charset="0"/>
                <a:ea typeface="ＭＳ Ｐゴシック" pitchFamily="32" charset="-128"/>
                <a:cs typeface="ＭＳ Ｐゴシック" pitchFamily="32" charset="-128"/>
              </a:rPr>
              <a:pPr/>
              <a:t>5</a:t>
            </a:fld>
            <a:endParaRPr lang="en-US">
              <a:latin typeface="Arial" pitchFamily="32" charset="0"/>
              <a:ea typeface="ＭＳ Ｐゴシック" pitchFamily="32" charset="-128"/>
              <a:cs typeface="ＭＳ Ｐゴシック" pitchFamily="32"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CP</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AAAFF70-8476-124E-A44F-13807BD65DCE}" type="slidenum">
              <a:rPr lang="en-US">
                <a:latin typeface="Arial" pitchFamily="32" charset="0"/>
                <a:ea typeface="ＭＳ Ｐゴシック" pitchFamily="32" charset="-128"/>
                <a:cs typeface="ＭＳ Ｐゴシック" pitchFamily="32" charset="-128"/>
              </a:rPr>
              <a:pPr/>
              <a:t>44</a:t>
            </a:fld>
            <a:endParaRPr lang="en-US">
              <a:latin typeface="Arial" pitchFamily="32" charset="0"/>
              <a:ea typeface="ＭＳ Ｐゴシック" pitchFamily="32" charset="-128"/>
              <a:cs typeface="ＭＳ Ｐゴシック" pitchFamily="32"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CP Mastery</a:t>
            </a:r>
            <a:r>
              <a:rPr lang="en-US" baseline="0" dirty="0" smtClean="0">
                <a:latin typeface="Arial" pitchFamily="32" charset="0"/>
                <a:ea typeface="ＭＳ Ｐゴシック" pitchFamily="32" charset="-128"/>
                <a:cs typeface="ＭＳ Ｐゴシック" pitchFamily="32" charset="-128"/>
              </a:rPr>
              <a:t> criteria should be individualized for each student with input from members of the IEP team.</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8C66910-4302-C749-B665-CC6905A66DCD}" type="slidenum">
              <a:rPr lang="en-US">
                <a:latin typeface="Arial" pitchFamily="32" charset="0"/>
                <a:ea typeface="ＭＳ Ｐゴシック" pitchFamily="32" charset="-128"/>
                <a:cs typeface="ＭＳ Ｐゴシック" pitchFamily="32" charset="-128"/>
              </a:rPr>
              <a:pPr/>
              <a:t>46</a:t>
            </a:fld>
            <a:endParaRPr lang="en-US">
              <a:latin typeface="Arial" pitchFamily="32" charset="0"/>
              <a:ea typeface="ＭＳ Ｐゴシック" pitchFamily="32" charset="-128"/>
              <a:cs typeface="ＭＳ Ｐゴシック" pitchFamily="32" charset="-128"/>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JL Progress monitoring is critical, and we have lots of ways to do this,</a:t>
            </a:r>
            <a:r>
              <a:rPr lang="en-US" baseline="0" dirty="0" smtClean="0">
                <a:latin typeface="Arial" pitchFamily="32" charset="0"/>
                <a:ea typeface="ＭＳ Ｐゴシック" pitchFamily="32" charset="-128"/>
                <a:cs typeface="ＭＳ Ｐゴシック" pitchFamily="32" charset="-128"/>
              </a:rPr>
              <a:t> each with their own advantages and disadvantages.</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ECA9497-360F-0C42-874A-D8BCB3A97CDE}" type="slidenum">
              <a:rPr lang="en-US">
                <a:latin typeface="Arial" pitchFamily="32" charset="0"/>
                <a:ea typeface="ＭＳ Ｐゴシック" pitchFamily="32" charset="-128"/>
                <a:cs typeface="ＭＳ Ｐゴシック" pitchFamily="32" charset="-128"/>
              </a:rPr>
              <a:pPr/>
              <a:t>47</a:t>
            </a:fld>
            <a:endParaRPr lang="en-US">
              <a:latin typeface="Arial" pitchFamily="32" charset="0"/>
              <a:ea typeface="ＭＳ Ｐゴシック" pitchFamily="32" charset="-128"/>
              <a:cs typeface="ＭＳ Ｐゴシック" pitchFamily="32" charset="-128"/>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JL We</a:t>
            </a:r>
            <a:r>
              <a:rPr lang="en-US" baseline="0" dirty="0" smtClean="0">
                <a:latin typeface="Arial" pitchFamily="32" charset="0"/>
                <a:ea typeface="ＭＳ Ｐゴシック" pitchFamily="32" charset="-128"/>
                <a:cs typeface="ＭＳ Ｐゴシック" pitchFamily="32" charset="-128"/>
              </a:rPr>
              <a:t> have provided a sample in your handouts of a counselor made measure. Benefits listed on slide. Good face validity, but not psychometrically strong.</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2F16E1CB-C0E3-BE42-837B-DCC04C76A040}" type="slidenum">
              <a:rPr lang="en-US">
                <a:latin typeface="Arial" pitchFamily="32" charset="0"/>
                <a:ea typeface="ＭＳ Ｐゴシック" pitchFamily="32" charset="-128"/>
                <a:cs typeface="ＭＳ Ｐゴシック" pitchFamily="32" charset="-128"/>
              </a:rPr>
              <a:pPr/>
              <a:t>48</a:t>
            </a:fld>
            <a:endParaRPr lang="en-US">
              <a:latin typeface="Arial" pitchFamily="32" charset="0"/>
              <a:ea typeface="ＭＳ Ｐゴシック" pitchFamily="32" charset="-128"/>
              <a:cs typeface="ＭＳ Ｐゴシック" pitchFamily="32"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CP PNRT=Published Norm</a:t>
            </a:r>
            <a:r>
              <a:rPr lang="en-US" baseline="0" dirty="0" smtClean="0">
                <a:latin typeface="Arial" pitchFamily="32" charset="0"/>
                <a:ea typeface="ＭＳ Ｐゴシック" pitchFamily="32" charset="-128"/>
                <a:cs typeface="ＭＳ Ｐゴシック" pitchFamily="32" charset="-128"/>
              </a:rPr>
              <a:t> Referenced Tests (e.g., BASC)</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5E799D0-FD72-044F-A451-2F0B116C1E5B}" type="slidenum">
              <a:rPr lang="en-US">
                <a:latin typeface="Arial" pitchFamily="32" charset="0"/>
                <a:ea typeface="ＭＳ Ｐゴシック" pitchFamily="32" charset="-128"/>
                <a:cs typeface="ＭＳ Ｐゴシック" pitchFamily="32" charset="-128"/>
              </a:rPr>
              <a:pPr/>
              <a:t>49</a:t>
            </a:fld>
            <a:endParaRPr lang="en-US">
              <a:latin typeface="Arial" pitchFamily="32" charset="0"/>
              <a:ea typeface="ＭＳ Ｐゴシック" pitchFamily="32" charset="-128"/>
              <a:cs typeface="ＭＳ Ｐゴシック" pitchFamily="32" charset="-128"/>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JL SEL in general </a:t>
            </a:r>
            <a:r>
              <a:rPr lang="en-US" dirty="0" err="1" smtClean="0">
                <a:latin typeface="Arial" pitchFamily="32" charset="0"/>
                <a:ea typeface="ＭＳ Ｐゴシック" pitchFamily="32" charset="-128"/>
                <a:cs typeface="ＭＳ Ｐゴシック" pitchFamily="32" charset="-128"/>
              </a:rPr>
              <a:t>ed</a:t>
            </a:r>
            <a:r>
              <a:rPr lang="en-US" dirty="0" smtClean="0">
                <a:latin typeface="Arial" pitchFamily="32" charset="0"/>
                <a:ea typeface="ＭＳ Ｐゴシック" pitchFamily="32" charset="-128"/>
                <a:cs typeface="ＭＳ Ｐゴシック" pitchFamily="32" charset="-128"/>
              </a:rPr>
              <a:t> curriculum uses</a:t>
            </a:r>
            <a:r>
              <a:rPr lang="en-US" baseline="0" dirty="0" smtClean="0">
                <a:latin typeface="Arial" pitchFamily="32" charset="0"/>
                <a:ea typeface="ＭＳ Ｐゴシック" pitchFamily="32" charset="-128"/>
                <a:cs typeface="ＭＳ Ｐゴシック" pitchFamily="32" charset="-128"/>
              </a:rPr>
              <a:t> some specific criteria in some districts</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F2A9E64-6E39-5541-B457-89AA6CA21DF5}" type="slidenum">
              <a:rPr lang="en-US">
                <a:latin typeface="Arial" pitchFamily="32" charset="0"/>
                <a:ea typeface="ＭＳ Ｐゴシック" pitchFamily="32" charset="-128"/>
                <a:cs typeface="ＭＳ Ｐゴシック" pitchFamily="32" charset="-128"/>
              </a:rPr>
              <a:pPr/>
              <a:t>50</a:t>
            </a:fld>
            <a:endParaRPr lang="en-US">
              <a:latin typeface="Arial" pitchFamily="32" charset="0"/>
              <a:ea typeface="ＭＳ Ｐゴシック" pitchFamily="32" charset="-128"/>
              <a:cs typeface="ＭＳ Ｐゴシック" pitchFamily="32"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CP Progress must always</a:t>
            </a:r>
            <a:r>
              <a:rPr lang="en-US" baseline="0" dirty="0" smtClean="0">
                <a:latin typeface="Arial" pitchFamily="32" charset="0"/>
                <a:ea typeface="ＭＳ Ｐゴシック" pitchFamily="32" charset="-128"/>
                <a:cs typeface="ＭＳ Ｐゴシック" pitchFamily="32" charset="-128"/>
              </a:rPr>
              <a:t> be in terms of the IEP goals</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FB87213-18F4-E84A-B90A-1E4CDC3BA1EF}" type="slidenum">
              <a:rPr lang="en-US">
                <a:latin typeface="Arial" pitchFamily="32" charset="0"/>
                <a:ea typeface="ＭＳ Ｐゴシック" pitchFamily="32" charset="-128"/>
                <a:cs typeface="ＭＳ Ｐゴシック" pitchFamily="32" charset="-128"/>
              </a:rPr>
              <a:pPr/>
              <a:t>51</a:t>
            </a:fld>
            <a:endParaRPr lang="en-US">
              <a:latin typeface="Arial" pitchFamily="32" charset="0"/>
              <a:ea typeface="ＭＳ Ｐゴシック" pitchFamily="32" charset="-128"/>
              <a:cs typeface="ＭＳ Ｐゴシック" pitchFamily="32"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JL an example</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BDC2B40-B28E-D444-9C24-FE3CDB2E7153}" type="slidenum">
              <a:rPr lang="en-US">
                <a:latin typeface="Arial" pitchFamily="32" charset="0"/>
                <a:ea typeface="ＭＳ Ｐゴシック" pitchFamily="32" charset="-128"/>
                <a:cs typeface="ＭＳ Ｐゴシック" pitchFamily="32" charset="-128"/>
              </a:rPr>
              <a:pPr/>
              <a:t>52</a:t>
            </a:fld>
            <a:endParaRPr lang="en-US">
              <a:latin typeface="Arial" pitchFamily="32" charset="0"/>
              <a:ea typeface="ＭＳ Ｐゴシック" pitchFamily="32" charset="-128"/>
              <a:cs typeface="ＭＳ Ｐゴシック" pitchFamily="32"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CP The IEP team can also discuss a number</a:t>
            </a:r>
            <a:r>
              <a:rPr lang="en-US" baseline="0" dirty="0" smtClean="0">
                <a:latin typeface="Arial" pitchFamily="32" charset="0"/>
                <a:ea typeface="ＭＳ Ｐゴシック" pitchFamily="32" charset="-128"/>
                <a:cs typeface="ＭＳ Ｐゴシック" pitchFamily="32" charset="-128"/>
              </a:rPr>
              <a:t> of other details/options</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CP After</a:t>
            </a:r>
            <a:r>
              <a:rPr lang="en-US" baseline="0" dirty="0" smtClean="0"/>
              <a:t> IEP goals are established, the service provider can consider individual vs. group intervention</a:t>
            </a:r>
            <a:endParaRPr lang="en-US" dirty="0"/>
          </a:p>
        </p:txBody>
      </p:sp>
      <p:sp>
        <p:nvSpPr>
          <p:cNvPr id="4" name="Slide Number Placeholder 3"/>
          <p:cNvSpPr>
            <a:spLocks noGrp="1"/>
          </p:cNvSpPr>
          <p:nvPr>
            <p:ph type="sldNum" sz="quarter" idx="10"/>
          </p:nvPr>
        </p:nvSpPr>
        <p:spPr/>
        <p:txBody>
          <a:bodyPr/>
          <a:lstStyle/>
          <a:p>
            <a:fld id="{E0B2275F-D32A-BB4D-B400-A5A1DC56D9A8}" type="slidenum">
              <a:rPr lang="en-US" smtClean="0"/>
              <a:pPr/>
              <a:t>53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JL When discussing treatment modalities</a:t>
            </a:r>
            <a:r>
              <a:rPr lang="en-US" baseline="0" dirty="0" smtClean="0"/>
              <a:t> and activities, consider these questions.</a:t>
            </a:r>
            <a:endParaRPr lang="en-US" dirty="0"/>
          </a:p>
        </p:txBody>
      </p:sp>
      <p:sp>
        <p:nvSpPr>
          <p:cNvPr id="4" name="Slide Number Placeholder 3"/>
          <p:cNvSpPr>
            <a:spLocks noGrp="1"/>
          </p:cNvSpPr>
          <p:nvPr>
            <p:ph type="sldNum" sz="quarter" idx="10"/>
          </p:nvPr>
        </p:nvSpPr>
        <p:spPr/>
        <p:txBody>
          <a:bodyPr/>
          <a:lstStyle/>
          <a:p>
            <a:fld id="{E0B2275F-D32A-BB4D-B400-A5A1DC56D9A8}"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3E6AF76-AFCA-DE46-870B-69C2B125AFC4}" type="slidenum">
              <a:rPr lang="en-US">
                <a:latin typeface="Arial" pitchFamily="32" charset="0"/>
                <a:ea typeface="ＭＳ Ｐゴシック" pitchFamily="32" charset="-128"/>
                <a:cs typeface="ＭＳ Ｐゴシック" pitchFamily="32" charset="-128"/>
              </a:rPr>
              <a:pPr/>
              <a:t>10</a:t>
            </a:fld>
            <a:endParaRPr lang="en-US">
              <a:latin typeface="Arial" pitchFamily="32" charset="0"/>
              <a:ea typeface="ＭＳ Ｐゴシック" pitchFamily="32" charset="-128"/>
              <a:cs typeface="ＭＳ Ｐゴシック" pitchFamily="32"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CP</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CP recommendations</a:t>
            </a:r>
            <a:r>
              <a:rPr lang="en-US" baseline="0" dirty="0" smtClean="0"/>
              <a:t> for low cognitive/verbal students</a:t>
            </a:r>
            <a:endParaRPr lang="en-US" dirty="0"/>
          </a:p>
        </p:txBody>
      </p:sp>
      <p:sp>
        <p:nvSpPr>
          <p:cNvPr id="4" name="Slide Number Placeholder 3"/>
          <p:cNvSpPr>
            <a:spLocks noGrp="1"/>
          </p:cNvSpPr>
          <p:nvPr>
            <p:ph type="sldNum" sz="quarter" idx="10"/>
          </p:nvPr>
        </p:nvSpPr>
        <p:spPr/>
        <p:txBody>
          <a:bodyPr/>
          <a:lstStyle/>
          <a:p>
            <a:fld id="{E0B2275F-D32A-BB4D-B400-A5A1DC56D9A8}" type="slidenum">
              <a:rPr lang="en-US" smtClean="0"/>
              <a:pPr/>
              <a:t>55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JL Students who have good executive </a:t>
            </a:r>
            <a:r>
              <a:rPr lang="en-US" dirty="0" err="1" smtClean="0"/>
              <a:t>funcitons</a:t>
            </a:r>
            <a:r>
              <a:rPr lang="en-US" dirty="0" smtClean="0"/>
              <a:t> and ability to talk about them, i.e., self-monitoring, planning ahead,</a:t>
            </a:r>
            <a:r>
              <a:rPr lang="en-US" baseline="0" dirty="0" smtClean="0"/>
              <a:t> considering past choices and their outcomes, naming feelings</a:t>
            </a:r>
            <a:endParaRPr lang="en-US" dirty="0" smtClean="0"/>
          </a:p>
          <a:p>
            <a:endParaRPr lang="en-US" dirty="0"/>
          </a:p>
        </p:txBody>
      </p:sp>
      <p:sp>
        <p:nvSpPr>
          <p:cNvPr id="4" name="Slide Number Placeholder 3"/>
          <p:cNvSpPr>
            <a:spLocks noGrp="1"/>
          </p:cNvSpPr>
          <p:nvPr>
            <p:ph type="sldNum" sz="quarter" idx="10"/>
          </p:nvPr>
        </p:nvSpPr>
        <p:spPr/>
        <p:txBody>
          <a:bodyPr/>
          <a:lstStyle/>
          <a:p>
            <a:fld id="{E0B2275F-D32A-BB4D-B400-A5A1DC56D9A8}" type="slidenum">
              <a:rPr lang="en-US" smtClean="0"/>
              <a:pPr/>
              <a:t>56</a:t>
            </a:fld>
            <a:endParaRPr lang="en-US"/>
          </a:p>
        </p:txBody>
      </p:sp>
    </p:spTree>
    <p:extLst>
      <p:ext uri="{BB962C8B-B14F-4D97-AF65-F5344CB8AC3E}">
        <p14:creationId xmlns:p14="http://schemas.microsoft.com/office/powerpoint/2010/main" val="742889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 Unable/unwilling</a:t>
            </a:r>
            <a:r>
              <a:rPr lang="en-US" baseline="0" dirty="0" smtClean="0"/>
              <a:t> to verbalize thoughts and feelings, possibly highly anxious about counseling</a:t>
            </a:r>
            <a:endParaRPr lang="en-US" dirty="0"/>
          </a:p>
        </p:txBody>
      </p:sp>
      <p:sp>
        <p:nvSpPr>
          <p:cNvPr id="4" name="Slide Number Placeholder 3"/>
          <p:cNvSpPr>
            <a:spLocks noGrp="1"/>
          </p:cNvSpPr>
          <p:nvPr>
            <p:ph type="sldNum" sz="quarter" idx="10"/>
          </p:nvPr>
        </p:nvSpPr>
        <p:spPr/>
        <p:txBody>
          <a:bodyPr/>
          <a:lstStyle/>
          <a:p>
            <a:fld id="{E0B2275F-D32A-BB4D-B400-A5A1DC56D9A8}" type="slidenum">
              <a:rPr lang="en-US" smtClean="0"/>
              <a:pPr/>
              <a:t>57</a:t>
            </a:fld>
            <a:endParaRPr lang="en-US"/>
          </a:p>
        </p:txBody>
      </p:sp>
    </p:spTree>
    <p:extLst>
      <p:ext uri="{BB962C8B-B14F-4D97-AF65-F5344CB8AC3E}">
        <p14:creationId xmlns:p14="http://schemas.microsoft.com/office/powerpoint/2010/main" val="856710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A2A9D-350E-3841-8802-721F013BC8B3}" type="slidenum">
              <a:rPr lang="en-US"/>
              <a:pPr/>
              <a:t>63</a:t>
            </a:fld>
            <a:endParaRPr lang="en-US"/>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6387FA-A199-B141-8956-4B244879308C}" type="slidenum">
              <a:rPr lang="en-US"/>
              <a:pPr/>
              <a:t>64</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310CC-BBEB-3045-8F9A-801B8481C7AD}" type="slidenum">
              <a:rPr lang="en-US"/>
              <a:pPr/>
              <a:t>65</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F6667-D835-4B49-ABD2-EB1F3B35AA82}" type="slidenum">
              <a:rPr lang="en-US"/>
              <a:pPr/>
              <a:t>66</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3B286-04AD-3D4B-B085-553A9632A170}" type="slidenum">
              <a:rPr lang="en-US"/>
              <a:pPr/>
              <a:t>67</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F6E82-60D5-804F-A3C6-869EE1B00809}" type="slidenum">
              <a:rPr lang="en-US"/>
              <a:pPr/>
              <a:t>68</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CA882D-13FD-E24A-BCA9-FAB75EF49CAB}" type="slidenum">
              <a:rPr lang="en-US"/>
              <a:pPr/>
              <a:t>69</a:t>
            </a:fld>
            <a:endParaRPr lang="en-US"/>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3E6AF76-AFCA-DE46-870B-69C2B125AFC4}" type="slidenum">
              <a:rPr lang="en-US">
                <a:latin typeface="Arial" pitchFamily="32" charset="0"/>
                <a:ea typeface="ＭＳ Ｐゴシック" pitchFamily="32" charset="-128"/>
                <a:cs typeface="ＭＳ Ｐゴシック" pitchFamily="32" charset="-128"/>
              </a:rPr>
              <a:pPr/>
              <a:t>11</a:t>
            </a:fld>
            <a:endParaRPr lang="en-US">
              <a:latin typeface="Arial" pitchFamily="32" charset="0"/>
              <a:ea typeface="ＭＳ Ｐゴシック" pitchFamily="32" charset="-128"/>
              <a:cs typeface="ＭＳ Ｐゴシック" pitchFamily="32"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JL</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9F1D1F-45FD-6049-8D3D-84ED47E6BFF2}" type="slidenum">
              <a:rPr lang="en-US"/>
              <a:pPr/>
              <a:t>70</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D6485-90FE-9E44-93E8-34D38701FAA8}" type="slidenum">
              <a:rPr lang="en-US"/>
              <a:pPr/>
              <a:t>71</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96BEB-0C19-5B47-BE3C-0B809A07EA19}" type="slidenum">
              <a:rPr lang="en-US"/>
              <a:pPr/>
              <a:t>72</a:t>
            </a:fld>
            <a:endParaRPr lang="en-US"/>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817B0-5878-7A4C-B42F-9A57496EB024}" type="slidenum">
              <a:rPr lang="en-US"/>
              <a:pPr/>
              <a:t>73</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C6A68-52A9-4943-BF7C-9F232AF06AEA}" type="slidenum">
              <a:rPr lang="en-US"/>
              <a:pPr/>
              <a:t>74</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BB704-D887-5B40-B71B-940C6FAA80E9}" type="slidenum">
              <a:rPr lang="en-US"/>
              <a:pPr/>
              <a:t>75</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E8A51-9DBC-EE4D-A757-DE36BC20B344}" type="slidenum">
              <a:rPr lang="en-US"/>
              <a:pPr/>
              <a:t>76</a:t>
            </a:fld>
            <a:endParaRPr lang="en-US"/>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A6EE26-9B98-104A-BC2B-95168D97424E}" type="slidenum">
              <a:rPr lang="en-US"/>
              <a:pPr/>
              <a:t>77</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FEC31-1C41-9D40-8770-977F056E6DF9}" type="slidenum">
              <a:rPr lang="en-US"/>
              <a:pPr/>
              <a:t>78</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0F9D6-0552-6543-B32E-79D47DFB7FB1}" type="slidenum">
              <a:rPr lang="en-US"/>
              <a:pPr/>
              <a:t>79</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3E6AF76-AFCA-DE46-870B-69C2B125AFC4}" type="slidenum">
              <a:rPr lang="en-US">
                <a:latin typeface="Arial" pitchFamily="32" charset="0"/>
                <a:ea typeface="ＭＳ Ｐゴシック" pitchFamily="32" charset="-128"/>
                <a:cs typeface="ＭＳ Ｐゴシック" pitchFamily="32" charset="-128"/>
              </a:rPr>
              <a:pPr/>
              <a:t>12</a:t>
            </a:fld>
            <a:endParaRPr lang="en-US">
              <a:latin typeface="Arial" pitchFamily="32" charset="0"/>
              <a:ea typeface="ＭＳ Ｐゴシック" pitchFamily="32" charset="-128"/>
              <a:cs typeface="ＭＳ Ｐゴシック" pitchFamily="32"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JL</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C1D3A-C1AA-7C46-A5D3-06AA5F3C23C3}" type="slidenum">
              <a:rPr lang="en-US" smtClean="0"/>
              <a:pPr/>
              <a:t>101</a:t>
            </a:fld>
            <a:endParaRPr lang="en-US"/>
          </a:p>
        </p:txBody>
      </p:sp>
    </p:spTree>
    <p:extLst>
      <p:ext uri="{BB962C8B-B14F-4D97-AF65-F5344CB8AC3E}">
        <p14:creationId xmlns:p14="http://schemas.microsoft.com/office/powerpoint/2010/main" val="10616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 easing anxiety about counseling</a:t>
            </a:r>
            <a:endParaRPr lang="en-US" dirty="0"/>
          </a:p>
        </p:txBody>
      </p:sp>
      <p:sp>
        <p:nvSpPr>
          <p:cNvPr id="4" name="Slide Number Placeholder 3"/>
          <p:cNvSpPr>
            <a:spLocks noGrp="1"/>
          </p:cNvSpPr>
          <p:nvPr>
            <p:ph type="sldNum" sz="quarter" idx="10"/>
          </p:nvPr>
        </p:nvSpPr>
        <p:spPr/>
        <p:txBody>
          <a:bodyPr/>
          <a:lstStyle/>
          <a:p>
            <a:fld id="{E0B2275F-D32A-BB4D-B400-A5A1DC56D9A8}" type="slidenum">
              <a:rPr lang="en-US" smtClean="0"/>
              <a:pPr/>
              <a:t>14</a:t>
            </a:fld>
            <a:endParaRPr lang="en-US"/>
          </a:p>
        </p:txBody>
      </p:sp>
    </p:spTree>
    <p:extLst>
      <p:ext uri="{BB962C8B-B14F-4D97-AF65-F5344CB8AC3E}">
        <p14:creationId xmlns:p14="http://schemas.microsoft.com/office/powerpoint/2010/main" val="110715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3E6AF76-AFCA-DE46-870B-69C2B125AFC4}" type="slidenum">
              <a:rPr lang="en-US">
                <a:latin typeface="Arial" pitchFamily="32" charset="0"/>
                <a:ea typeface="ＭＳ Ｐゴシック" pitchFamily="32" charset="-128"/>
                <a:cs typeface="ＭＳ Ｐゴシック" pitchFamily="32" charset="-128"/>
              </a:rPr>
              <a:pPr/>
              <a:t>16</a:t>
            </a:fld>
            <a:endParaRPr lang="en-US">
              <a:latin typeface="Arial" pitchFamily="32" charset="0"/>
              <a:ea typeface="ＭＳ Ｐゴシック" pitchFamily="32" charset="-128"/>
              <a:cs typeface="ＭＳ Ｐゴシック" pitchFamily="32"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latin typeface="Arial" pitchFamily="32" charset="0"/>
                <a:ea typeface="ＭＳ Ｐゴシック" pitchFamily="32" charset="-128"/>
                <a:cs typeface="ＭＳ Ｐゴシック" pitchFamily="32" charset="-128"/>
              </a:rPr>
              <a:t>JL Compliance includes eligibility for special</a:t>
            </a:r>
            <a:r>
              <a:rPr lang="en-US" baseline="0" dirty="0" smtClean="0">
                <a:latin typeface="Arial" pitchFamily="32" charset="0"/>
                <a:ea typeface="ＭＳ Ｐゴシック" pitchFamily="32" charset="-128"/>
                <a:cs typeface="ＭＳ Ｐゴシック" pitchFamily="32" charset="-128"/>
              </a:rPr>
              <a:t> education, collaboration with IEP team for determining eligibility and developing goals and objectives, time frame, #minutes, group v. individual, etc.</a:t>
            </a:r>
          </a:p>
          <a:p>
            <a:pPr eaLnBrk="1" hangingPunct="1"/>
            <a:endParaRPr lang="en-US" baseline="0" dirty="0" smtClean="0">
              <a:latin typeface="Arial" pitchFamily="32" charset="0"/>
              <a:ea typeface="ＭＳ Ｐゴシック" pitchFamily="32" charset="-128"/>
              <a:cs typeface="ＭＳ Ｐゴシック" pitchFamily="32" charset="-128"/>
            </a:endParaRPr>
          </a:p>
          <a:p>
            <a:pPr eaLnBrk="1" hangingPunct="1"/>
            <a:r>
              <a:rPr lang="en-US" baseline="0" dirty="0" smtClean="0">
                <a:latin typeface="Arial" pitchFamily="32" charset="0"/>
                <a:ea typeface="ＭＳ Ｐゴシック" pitchFamily="32" charset="-128"/>
                <a:cs typeface="ＭＳ Ｐゴシック" pitchFamily="32" charset="-128"/>
              </a:rPr>
              <a:t>Across districts, wide range of practice will be present, including personnel</a:t>
            </a:r>
            <a:endParaRPr lang="en-US" dirty="0">
              <a:latin typeface="Arial" pitchFamily="32" charset="0"/>
              <a:ea typeface="ＭＳ Ｐゴシック" pitchFamily="32" charset="-128"/>
              <a:cs typeface="ＭＳ Ｐゴシック" pitchFamily="3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 our student Kayla</a:t>
            </a:r>
            <a:r>
              <a:rPr lang="en-US" baseline="0" dirty="0" smtClean="0"/>
              <a:t> Jones developed this visual…</a:t>
            </a:r>
            <a:endParaRPr lang="en-US" dirty="0"/>
          </a:p>
        </p:txBody>
      </p:sp>
      <p:sp>
        <p:nvSpPr>
          <p:cNvPr id="4" name="Slide Number Placeholder 3"/>
          <p:cNvSpPr>
            <a:spLocks noGrp="1"/>
          </p:cNvSpPr>
          <p:nvPr>
            <p:ph type="sldNum" sz="quarter" idx="10"/>
          </p:nvPr>
        </p:nvSpPr>
        <p:spPr/>
        <p:txBody>
          <a:bodyPr/>
          <a:lstStyle/>
          <a:p>
            <a:fld id="{E0B2275F-D32A-BB4D-B400-A5A1DC56D9A8}" type="slidenum">
              <a:rPr lang="en-US" smtClean="0"/>
              <a:pPr/>
              <a:t>17</a:t>
            </a:fld>
            <a:endParaRPr lang="en-US"/>
          </a:p>
        </p:txBody>
      </p:sp>
    </p:spTree>
    <p:extLst>
      <p:ext uri="{BB962C8B-B14F-4D97-AF65-F5344CB8AC3E}">
        <p14:creationId xmlns:p14="http://schemas.microsoft.com/office/powerpoint/2010/main" val="221283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F371B9-2CFA-F04D-B1DD-27B4DB5C3347}" type="datetimeFigureOut">
              <a:rPr lang="en-US" smtClean="0"/>
              <a:pPr/>
              <a:t>10/17/14</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371B9-2CFA-F04D-B1DD-27B4DB5C3347}" type="datetimeFigureOut">
              <a:rPr lang="en-US" smtClean="0"/>
              <a:pPr/>
              <a:t>10/17/14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473D1-1C4B-0E4E-9529-D152A641BF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76F371B9-2CFA-F04D-B1DD-27B4DB5C3347}" type="datetimeFigureOut">
              <a:rPr lang="en-US" smtClean="0"/>
              <a:pPr/>
              <a:t>10/17/14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DD473D1-1C4B-0E4E-9529-D152A641BF40}" type="slidenum">
              <a:rPr lang="en-US" smtClean="0"/>
              <a:pPr/>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F371B9-2CFA-F04D-B1DD-27B4DB5C3347}" type="datetimeFigureOut">
              <a:rPr lang="en-US" smtClean="0"/>
              <a:pPr/>
              <a:t>10/17/14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473D1-1C4B-0E4E-9529-D152A641BF4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F371B9-2CFA-F04D-B1DD-27B4DB5C3347}" type="datetimeFigureOut">
              <a:rPr lang="en-US" smtClean="0"/>
              <a:pPr/>
              <a:t>10/17/14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473D1-1C4B-0E4E-9529-D152A641BF4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54D13D06-D8C0-4B3C-B9C8-8689FCCF9C04}" type="slidenum">
              <a:rPr lang="en-US"/>
              <a:pPr/>
              <a:t>‹#›</a:t>
            </a:fld>
            <a:endParaRPr lang="en-US"/>
          </a:p>
        </p:txBody>
      </p:sp>
    </p:spTree>
    <p:extLst>
      <p:ext uri="{BB962C8B-B14F-4D97-AF65-F5344CB8AC3E}">
        <p14:creationId xmlns:p14="http://schemas.microsoft.com/office/powerpoint/2010/main" val="170245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F371B9-2CFA-F04D-B1DD-27B4DB5C3347}" type="datetimeFigureOut">
              <a:rPr lang="en-US" smtClean="0"/>
              <a:pPr/>
              <a:t>10/17/14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473D1-1C4B-0E4E-9529-D152A641BF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F371B9-2CFA-F04D-B1DD-27B4DB5C3347}" type="datetimeFigureOut">
              <a:rPr lang="en-US" smtClean="0"/>
              <a:pPr/>
              <a:t>10/17/14</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F371B9-2CFA-F04D-B1DD-27B4DB5C3347}" type="datetimeFigureOut">
              <a:rPr lang="en-US" smtClean="0"/>
              <a:pPr/>
              <a:t>10/17/14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473D1-1C4B-0E4E-9529-D152A641BF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6F371B9-2CFA-F04D-B1DD-27B4DB5C3347}" type="datetimeFigureOut">
              <a:rPr lang="en-US" smtClean="0"/>
              <a:pPr/>
              <a:t>10/17/14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473D1-1C4B-0E4E-9529-D152A641BF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6F371B9-2CFA-F04D-B1DD-27B4DB5C3347}" type="datetimeFigureOut">
              <a:rPr lang="en-US" smtClean="0"/>
              <a:pPr/>
              <a:t>10/17/14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473D1-1C4B-0E4E-9529-D152A641BF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6F371B9-2CFA-F04D-B1DD-27B4DB5C3347}" type="datetimeFigureOut">
              <a:rPr lang="en-US" smtClean="0"/>
              <a:pPr/>
              <a:t>10/17/14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473D1-1C4B-0E4E-9529-D152A641BF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371B9-2CFA-F04D-B1DD-27B4DB5C3347}" type="datetimeFigureOut">
              <a:rPr lang="en-US" smtClean="0"/>
              <a:pPr/>
              <a:t>10/17/14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473D1-1C4B-0E4E-9529-D152A641BF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76F371B9-2CFA-F04D-B1DD-27B4DB5C3347}" type="datetimeFigureOut">
              <a:rPr lang="en-US" smtClean="0"/>
              <a:pPr/>
              <a:t>10/17/14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76F371B9-2CFA-F04D-B1DD-27B4DB5C3347}" type="datetimeFigureOut">
              <a:rPr lang="en-US" smtClean="0"/>
              <a:pPr/>
              <a:t>10/17/14</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2DD473D1-1C4B-0E4E-9529-D152A641BF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kpchr.org/research/public/acwd/acwd.html" TargetMode="External"/><Relationship Id="rId4" Type="http://schemas.openxmlformats.org/officeDocument/2006/relationships/hyperlink" Target="http://casel.org/" TargetMode="External"/><Relationship Id="rId5" Type="http://schemas.openxmlformats.org/officeDocument/2006/relationships/hyperlink" Target="http://captus.samhsa.gov/national/resources/evidence_based.cfm" TargetMode="External"/><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diagramData" Target="../diagrams/data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ebc4cw.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repp.samhsa.gov/Index.aspx"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6890" y="776111"/>
            <a:ext cx="4682066" cy="3170099"/>
          </a:xfrm>
          <a:prstGeom prst="rect">
            <a:avLst/>
          </a:prstGeom>
          <a:noFill/>
        </p:spPr>
        <p:txBody>
          <a:bodyPr wrap="square" rtlCol="0">
            <a:spAutoFit/>
          </a:bodyPr>
          <a:lstStyle/>
          <a:p>
            <a:r>
              <a:rPr lang="en-US" sz="2800" b="1" dirty="0" smtClean="0"/>
              <a:t>School Psychologist as Counselor</a:t>
            </a:r>
          </a:p>
          <a:p>
            <a:endParaRPr lang="en-US" dirty="0"/>
          </a:p>
          <a:p>
            <a:r>
              <a:rPr lang="en-US" dirty="0" smtClean="0">
                <a:latin typeface="Baskerville"/>
                <a:cs typeface="Baskerville"/>
              </a:rPr>
              <a:t>Jon Lasser, PhD</a:t>
            </a:r>
          </a:p>
          <a:p>
            <a:endParaRPr lang="en-US" dirty="0">
              <a:latin typeface="Baskerville"/>
              <a:cs typeface="Baskerville"/>
            </a:endParaRPr>
          </a:p>
          <a:p>
            <a:r>
              <a:rPr lang="en-US" dirty="0" smtClean="0">
                <a:latin typeface="Baskerville"/>
                <a:cs typeface="Baskerville"/>
              </a:rPr>
              <a:t>Texas State University</a:t>
            </a:r>
          </a:p>
          <a:p>
            <a:endParaRPr lang="en-US" dirty="0" smtClean="0">
              <a:latin typeface="Baskerville"/>
              <a:cs typeface="Baskerville"/>
            </a:endParaRPr>
          </a:p>
          <a:p>
            <a:endParaRPr lang="en-US" dirty="0">
              <a:latin typeface="Baskerville"/>
              <a:cs typeface="Baskerville"/>
            </a:endParaRPr>
          </a:p>
          <a:p>
            <a:r>
              <a:rPr lang="en-US" dirty="0" smtClean="0">
                <a:latin typeface="Baskerville"/>
                <a:cs typeface="Baskerville"/>
              </a:rPr>
              <a:t>Texas Association of School Psychologists</a:t>
            </a:r>
            <a:endParaRPr lang="en-US" dirty="0">
              <a:latin typeface="Baskerville"/>
              <a:cs typeface="Baskerville"/>
            </a:endParaRPr>
          </a:p>
          <a:p>
            <a:r>
              <a:rPr lang="en-US" dirty="0" smtClean="0">
                <a:latin typeface="Baskerville"/>
                <a:cs typeface="Baskerville"/>
              </a:rPr>
              <a:t>October 17, 2014</a:t>
            </a:r>
            <a:endParaRPr lang="en-US" dirty="0">
              <a:latin typeface="Baskerville"/>
              <a:cs typeface="Baskerville"/>
            </a:endParaRPr>
          </a:p>
        </p:txBody>
      </p:sp>
      <p:pic>
        <p:nvPicPr>
          <p:cNvPr id="4" name="Picture 3" descr="2012 Counseling Cover_FINA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955" y="1016000"/>
            <a:ext cx="3417711" cy="4882444"/>
          </a:xfrm>
          <a:prstGeom prst="rect">
            <a:avLst/>
          </a:prstGeom>
        </p:spPr>
      </p:pic>
    </p:spTree>
    <p:extLst>
      <p:ext uri="{BB962C8B-B14F-4D97-AF65-F5344CB8AC3E}">
        <p14:creationId xmlns:p14="http://schemas.microsoft.com/office/powerpoint/2010/main" val="19120995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defRPr/>
            </a:pPr>
            <a:r>
              <a:rPr lang="en-US" dirty="0" smtClean="0"/>
              <a:t>Background</a:t>
            </a:r>
            <a:endParaRPr lang="en-US" dirty="0"/>
          </a:p>
        </p:txBody>
      </p:sp>
      <p:sp>
        <p:nvSpPr>
          <p:cNvPr id="35843" name="Rectangle 3"/>
          <p:cNvSpPr>
            <a:spLocks noGrp="1" noChangeArrowheads="1"/>
          </p:cNvSpPr>
          <p:nvPr>
            <p:ph idx="1"/>
          </p:nvPr>
        </p:nvSpPr>
        <p:spPr>
          <a:xfrm>
            <a:off x="1371600" y="1981200"/>
            <a:ext cx="7086600" cy="4114800"/>
          </a:xfrm>
        </p:spPr>
        <p:txBody>
          <a:bodyPr>
            <a:noAutofit/>
          </a:bodyPr>
          <a:lstStyle/>
          <a:p>
            <a:pPr eaLnBrk="1" hangingPunct="1">
              <a:buFont typeface="Wingdings" pitchFamily="-105" charset="2"/>
              <a:buNone/>
              <a:defRPr/>
            </a:pPr>
            <a:r>
              <a:rPr lang="en-US" sz="3200" dirty="0" smtClean="0"/>
              <a:t>Perceived need for a counseling resource designed for the unique role of the school psychologist</a:t>
            </a:r>
          </a:p>
          <a:p>
            <a:pPr eaLnBrk="1" hangingPunct="1">
              <a:buFont typeface="Wingdings" pitchFamily="-105" charset="2"/>
              <a:buNone/>
              <a:defRPr/>
            </a:pPr>
            <a:r>
              <a:rPr lang="en-US" sz="3200" dirty="0" smtClean="0"/>
              <a:t>Theoretical foundation, but also practical</a:t>
            </a:r>
          </a:p>
          <a:p>
            <a:pPr eaLnBrk="1" hangingPunct="1">
              <a:buFont typeface="Wingdings" pitchFamily="-105" charset="2"/>
              <a:buNone/>
              <a:defRPr/>
            </a:pPr>
            <a:r>
              <a:rPr lang="en-US" sz="3200" dirty="0" smtClean="0"/>
              <a:t>Conceptually rooted in a link between assessment and intervention</a:t>
            </a:r>
            <a:endParaRPr lang="en-US" sz="3200" dirty="0"/>
          </a:p>
        </p:txBody>
      </p:sp>
    </p:spTree>
    <p:extLst>
      <p:ext uri="{BB962C8B-B14F-4D97-AF65-F5344CB8AC3E}">
        <p14:creationId xmlns:p14="http://schemas.microsoft.com/office/powerpoint/2010/main" val="584991005"/>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a:t>Empirically-Validated Interventions</a:t>
            </a:r>
          </a:p>
        </p:txBody>
      </p:sp>
      <p:sp>
        <p:nvSpPr>
          <p:cNvPr id="34819" name="Rectangle 3"/>
          <p:cNvSpPr>
            <a:spLocks noGrp="1" noChangeArrowheads="1"/>
          </p:cNvSpPr>
          <p:nvPr>
            <p:ph type="body" idx="1"/>
          </p:nvPr>
        </p:nvSpPr>
        <p:spPr/>
        <p:txBody>
          <a:bodyPr>
            <a:normAutofit lnSpcReduction="10000"/>
          </a:bodyPr>
          <a:lstStyle/>
          <a:p>
            <a:pPr>
              <a:lnSpc>
                <a:spcPct val="90000"/>
              </a:lnSpc>
            </a:pPr>
            <a:r>
              <a:rPr lang="en-US" sz="2800" i="1" dirty="0"/>
              <a:t>Research readings and reviews </a:t>
            </a:r>
            <a:r>
              <a:rPr lang="en-US" sz="2800" i="1" dirty="0" smtClean="0"/>
              <a:t>should </a:t>
            </a:r>
            <a:r>
              <a:rPr lang="en-US" sz="2800" i="1" dirty="0"/>
              <a:t>supplement techniques books (like </a:t>
            </a:r>
            <a:r>
              <a:rPr lang="en-US" sz="2800" i="1" dirty="0" err="1"/>
              <a:t>Oaklander</a:t>
            </a:r>
            <a:r>
              <a:rPr lang="en-US" sz="2800" i="1" dirty="0"/>
              <a:t>)</a:t>
            </a:r>
          </a:p>
          <a:p>
            <a:pPr>
              <a:lnSpc>
                <a:spcPct val="90000"/>
              </a:lnSpc>
            </a:pPr>
            <a:r>
              <a:rPr lang="en-US" sz="2800" i="1" dirty="0"/>
              <a:t>Always look at the samples and controlled variables in studies: how generalizable are the results</a:t>
            </a:r>
            <a:r>
              <a:rPr lang="en-US" sz="2800" i="1" dirty="0" smtClean="0"/>
              <a:t>? Can I replicate the conditions in the study? Are my clients similar to those in the study?</a:t>
            </a:r>
            <a:endParaRPr lang="en-US" sz="2800" i="1" dirty="0"/>
          </a:p>
          <a:p>
            <a:pPr>
              <a:lnSpc>
                <a:spcPct val="90000"/>
              </a:lnSpc>
            </a:pPr>
            <a:r>
              <a:rPr lang="en-US" sz="2800" i="1" dirty="0"/>
              <a:t>With meta-analyses, consider that data collapsed across studies may mask individual differences and responsiveness; case studies are also valuable</a:t>
            </a:r>
          </a:p>
        </p:txBody>
      </p:sp>
    </p:spTree>
    <p:extLst>
      <p:ext uri="{BB962C8B-B14F-4D97-AF65-F5344CB8AC3E}">
        <p14:creationId xmlns:p14="http://schemas.microsoft.com/office/powerpoint/2010/main" val="3935160132"/>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dirty="0" smtClean="0"/>
              <a:t>Specific Interventions</a:t>
            </a:r>
            <a:br>
              <a:rPr lang="en-US" sz="4000" dirty="0" smtClean="0"/>
            </a:br>
            <a:r>
              <a:rPr lang="en-US" sz="4000" dirty="0" smtClean="0"/>
              <a:t>Theory/Techniques/Empirical Support</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Depression: CBT, IPT, ACTION (Stark), CWDA (ages 12-18)</a:t>
            </a:r>
          </a:p>
          <a:p>
            <a:pPr marL="0" indent="0">
              <a:buNone/>
            </a:pPr>
            <a:r>
              <a:rPr lang="en-US" dirty="0">
                <a:hlinkClick r:id="rId3"/>
              </a:rPr>
              <a:t>Coping With Depression-Adolescents Manual and Workbook</a:t>
            </a:r>
            <a:endParaRPr lang="en-US" dirty="0"/>
          </a:p>
          <a:p>
            <a:r>
              <a:rPr lang="en-US" dirty="0" smtClean="0"/>
              <a:t>Anxiety: Coping CAT (ages 7-13 plus adolescent version)</a:t>
            </a:r>
          </a:p>
          <a:p>
            <a:pPr marL="0" indent="0">
              <a:buNone/>
            </a:pPr>
            <a:r>
              <a:rPr lang="en-US" dirty="0"/>
              <a:t>(Kendall, </a:t>
            </a:r>
            <a:r>
              <a:rPr lang="en-US" dirty="0" err="1"/>
              <a:t>Furr</a:t>
            </a:r>
            <a:r>
              <a:rPr lang="en-US" dirty="0"/>
              <a:t>, </a:t>
            </a:r>
            <a:r>
              <a:rPr lang="en-US" dirty="0" err="1"/>
              <a:t>Podell</a:t>
            </a:r>
            <a:r>
              <a:rPr lang="en-US" dirty="0"/>
              <a:t>, 2010)</a:t>
            </a:r>
          </a:p>
          <a:p>
            <a:r>
              <a:rPr lang="en-US" dirty="0" smtClean="0"/>
              <a:t>Impulsivity</a:t>
            </a:r>
          </a:p>
          <a:p>
            <a:r>
              <a:rPr lang="en-US" dirty="0" smtClean="0"/>
              <a:t>Aggression: Anger management program from SAMHSA, </a:t>
            </a:r>
            <a:r>
              <a:rPr lang="en-US" dirty="0" err="1" smtClean="0"/>
              <a:t>multisystemic</a:t>
            </a:r>
            <a:r>
              <a:rPr lang="en-US" dirty="0" smtClean="0"/>
              <a:t> approaches most effective</a:t>
            </a:r>
          </a:p>
          <a:p>
            <a:pPr marL="0" indent="0">
              <a:buNone/>
            </a:pPr>
            <a:r>
              <a:rPr lang="en-US" dirty="0">
                <a:hlinkClick r:id="rId4"/>
              </a:rPr>
              <a:t>CASEL</a:t>
            </a:r>
            <a:endParaRPr lang="en-US" dirty="0"/>
          </a:p>
          <a:p>
            <a:pPr marL="0" indent="0">
              <a:buNone/>
            </a:pPr>
            <a:r>
              <a:rPr lang="en-US" dirty="0">
                <a:hlinkClick r:id="rId5"/>
              </a:rPr>
              <a:t>SAMHSA</a:t>
            </a:r>
            <a:endParaRPr lang="en-US" dirty="0"/>
          </a:p>
          <a:p>
            <a:endParaRPr lang="en-US" dirty="0" smtClean="0"/>
          </a:p>
          <a:p>
            <a:endParaRPr lang="en-US" dirty="0"/>
          </a:p>
        </p:txBody>
      </p:sp>
    </p:spTree>
    <p:extLst>
      <p:ext uri="{BB962C8B-B14F-4D97-AF65-F5344CB8AC3E}">
        <p14:creationId xmlns:p14="http://schemas.microsoft.com/office/powerpoint/2010/main" val="472371267"/>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t>Eclectic Counseling Model</a:t>
            </a:r>
          </a:p>
        </p:txBody>
      </p:sp>
      <p:graphicFrame>
        <p:nvGraphicFramePr>
          <p:cNvPr id="5" name="SmartArt Placeholder 4"/>
          <p:cNvGraphicFramePr>
            <a:graphicFrameLocks noGrp="1"/>
          </p:cNvGraphicFramePr>
          <p:nvPr>
            <p:ph type="dgm"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505438"/>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Group Counseling</a:t>
            </a:r>
          </a:p>
        </p:txBody>
      </p:sp>
      <p:sp>
        <p:nvSpPr>
          <p:cNvPr id="26627" name="Rectangle 3"/>
          <p:cNvSpPr>
            <a:spLocks noGrp="1" noChangeArrowheads="1"/>
          </p:cNvSpPr>
          <p:nvPr>
            <p:ph type="body" idx="1"/>
          </p:nvPr>
        </p:nvSpPr>
        <p:spPr/>
        <p:txBody>
          <a:bodyPr>
            <a:normAutofit fontScale="92500" lnSpcReduction="10000"/>
          </a:bodyPr>
          <a:lstStyle/>
          <a:p>
            <a:pPr>
              <a:lnSpc>
                <a:spcPct val="90000"/>
              </a:lnSpc>
            </a:pPr>
            <a:r>
              <a:rPr lang="en-US" sz="2800" i="1" dirty="0"/>
              <a:t>Advance preparation (needs assessment, group promotion and member selection, # sessions, activities/curriculum, evaluation)</a:t>
            </a:r>
          </a:p>
          <a:p>
            <a:pPr>
              <a:lnSpc>
                <a:spcPct val="90000"/>
              </a:lnSpc>
            </a:pPr>
            <a:r>
              <a:rPr lang="en-US" sz="2800" i="1" dirty="0"/>
              <a:t>Leadership skills (ground rules, ice breakers, go rounds, linking, drawing out, cutting off) and getting </a:t>
            </a:r>
            <a:r>
              <a:rPr lang="en-US" sz="2800" i="1" dirty="0" err="1"/>
              <a:t>coleader</a:t>
            </a:r>
            <a:r>
              <a:rPr lang="en-US" sz="2800" i="1" dirty="0"/>
              <a:t> if possible</a:t>
            </a:r>
          </a:p>
          <a:p>
            <a:pPr>
              <a:lnSpc>
                <a:spcPct val="90000"/>
              </a:lnSpc>
            </a:pPr>
            <a:r>
              <a:rPr lang="en-US" sz="2800" i="1" dirty="0"/>
              <a:t>Multicultural considerations (ethnicity, homogeneous/heterogeneous, self-disclosure, social behaviors, etc.)</a:t>
            </a:r>
          </a:p>
          <a:p>
            <a:pPr>
              <a:lnSpc>
                <a:spcPct val="90000"/>
              </a:lnSpc>
            </a:pPr>
            <a:r>
              <a:rPr lang="en-US" sz="2800" i="1" dirty="0">
                <a:solidFill>
                  <a:srgbClr val="FFFFFF"/>
                </a:solidFill>
              </a:rPr>
              <a:t>UNIVERSALITY &amp; SAFETY</a:t>
            </a:r>
          </a:p>
        </p:txBody>
      </p:sp>
    </p:spTree>
    <p:extLst>
      <p:ext uri="{BB962C8B-B14F-4D97-AF65-F5344CB8AC3E}">
        <p14:creationId xmlns:p14="http://schemas.microsoft.com/office/powerpoint/2010/main" val="1196470063"/>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sz="4000"/>
              <a:t>Crisis Intervention:</a:t>
            </a:r>
            <a:br>
              <a:rPr lang="en-US" sz="4000"/>
            </a:br>
            <a:r>
              <a:rPr lang="en-US" sz="4000"/>
              <a:t>KNOW YOUR SCHOOL DISTRICT AND CAMPUS PLAN</a:t>
            </a:r>
          </a:p>
        </p:txBody>
      </p:sp>
      <p:sp>
        <p:nvSpPr>
          <p:cNvPr id="27651" name="Rectangle 3"/>
          <p:cNvSpPr>
            <a:spLocks noGrp="1" noChangeArrowheads="1"/>
          </p:cNvSpPr>
          <p:nvPr>
            <p:ph type="body" idx="1"/>
          </p:nvPr>
        </p:nvSpPr>
        <p:spPr>
          <a:xfrm>
            <a:off x="457200" y="2113208"/>
            <a:ext cx="8229600" cy="4495800"/>
          </a:xfrm>
        </p:spPr>
        <p:txBody>
          <a:bodyPr>
            <a:normAutofit/>
          </a:bodyPr>
          <a:lstStyle/>
          <a:p>
            <a:r>
              <a:rPr lang="en-US" sz="2800" i="1" dirty="0"/>
              <a:t>Many types of crises, both individual and group</a:t>
            </a:r>
          </a:p>
          <a:p>
            <a:r>
              <a:rPr lang="en-US" sz="2800" i="1" dirty="0"/>
              <a:t>Willingness to help, be involved, plan</a:t>
            </a:r>
          </a:p>
          <a:p>
            <a:r>
              <a:rPr lang="en-US" sz="2800" i="1" dirty="0"/>
              <a:t>Collection of readily available materials for suicide assessment, </a:t>
            </a:r>
            <a:r>
              <a:rPr lang="en-US" sz="2800" i="1" dirty="0" err="1" smtClean="0"/>
              <a:t>postvention</a:t>
            </a:r>
            <a:r>
              <a:rPr lang="en-US" sz="2800" i="1" dirty="0" smtClean="0"/>
              <a:t>, connection </a:t>
            </a:r>
            <a:r>
              <a:rPr lang="en-US" sz="2800" i="1" dirty="0"/>
              <a:t>to resources in community, documentation of contacts</a:t>
            </a:r>
          </a:p>
          <a:p>
            <a:r>
              <a:rPr lang="en-US" sz="2800" i="1" dirty="0"/>
              <a:t>Considerations of privacy vs. safety</a:t>
            </a:r>
          </a:p>
        </p:txBody>
      </p:sp>
    </p:spTree>
    <p:extLst>
      <p:ext uri="{BB962C8B-B14F-4D97-AF65-F5344CB8AC3E}">
        <p14:creationId xmlns:p14="http://schemas.microsoft.com/office/powerpoint/2010/main" val="1626703475"/>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Crisis Counseling</a:t>
            </a:r>
          </a:p>
        </p:txBody>
      </p:sp>
      <p:sp>
        <p:nvSpPr>
          <p:cNvPr id="28675" name="Rectangle 3"/>
          <p:cNvSpPr>
            <a:spLocks noGrp="1" noChangeArrowheads="1"/>
          </p:cNvSpPr>
          <p:nvPr>
            <p:ph type="body" idx="1"/>
          </p:nvPr>
        </p:nvSpPr>
        <p:spPr/>
        <p:txBody>
          <a:bodyPr/>
          <a:lstStyle/>
          <a:p>
            <a:r>
              <a:rPr lang="en-US" i="1"/>
              <a:t>People react differently to crises: meet them where they are</a:t>
            </a:r>
          </a:p>
          <a:p>
            <a:r>
              <a:rPr lang="en-US" i="1"/>
              <a:t>Respect cultural differences in involving outsiders, grieving process, rituals</a:t>
            </a:r>
          </a:p>
          <a:p>
            <a:r>
              <a:rPr lang="en-US" i="1"/>
              <a:t>Consider developmental levels in understanding of death and loss</a:t>
            </a:r>
          </a:p>
          <a:p>
            <a:r>
              <a:rPr lang="en-US" i="1"/>
              <a:t>Recognize that teachers/staff grieve too</a:t>
            </a:r>
          </a:p>
          <a:p>
            <a:r>
              <a:rPr lang="en-US" i="1"/>
              <a:t>Be prepared to follow up at a later date </a:t>
            </a:r>
          </a:p>
        </p:txBody>
      </p:sp>
    </p:spTree>
    <p:extLst>
      <p:ext uri="{BB962C8B-B14F-4D97-AF65-F5344CB8AC3E}">
        <p14:creationId xmlns:p14="http://schemas.microsoft.com/office/powerpoint/2010/main" val="3062671646"/>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Family Considerations</a:t>
            </a:r>
          </a:p>
        </p:txBody>
      </p:sp>
      <p:sp>
        <p:nvSpPr>
          <p:cNvPr id="29699" name="Rectangle 3"/>
          <p:cNvSpPr>
            <a:spLocks noGrp="1" noChangeArrowheads="1"/>
          </p:cNvSpPr>
          <p:nvPr>
            <p:ph type="body" idx="1"/>
          </p:nvPr>
        </p:nvSpPr>
        <p:spPr/>
        <p:txBody>
          <a:bodyPr/>
          <a:lstStyle/>
          <a:p>
            <a:r>
              <a:rPr lang="en-US" i="1"/>
              <a:t>Take advantage of the opportunities we have to involve families: interviews, ARDS</a:t>
            </a:r>
          </a:p>
          <a:p>
            <a:r>
              <a:rPr lang="en-US" i="1"/>
              <a:t>Recognize that all behavior occurs in the context of dynamic and interdependent systems </a:t>
            </a:r>
          </a:p>
          <a:p>
            <a:r>
              <a:rPr lang="en-US" i="1"/>
              <a:t>Use active listening and group management techniques to facilitate effective family-school collaboration</a:t>
            </a:r>
          </a:p>
          <a:p>
            <a:endParaRPr lang="en-US" i="1"/>
          </a:p>
        </p:txBody>
      </p:sp>
    </p:spTree>
    <p:extLst>
      <p:ext uri="{BB962C8B-B14F-4D97-AF65-F5344CB8AC3E}">
        <p14:creationId xmlns:p14="http://schemas.microsoft.com/office/powerpoint/2010/main" val="3679030316"/>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Multicultural Considerations</a:t>
            </a:r>
          </a:p>
        </p:txBody>
      </p:sp>
      <p:sp>
        <p:nvSpPr>
          <p:cNvPr id="33795" name="Rectangle 3"/>
          <p:cNvSpPr>
            <a:spLocks noGrp="1" noChangeArrowheads="1"/>
          </p:cNvSpPr>
          <p:nvPr>
            <p:ph type="body" idx="1"/>
          </p:nvPr>
        </p:nvSpPr>
        <p:spPr/>
        <p:txBody>
          <a:bodyPr>
            <a:normAutofit fontScale="85000" lnSpcReduction="20000"/>
          </a:bodyPr>
          <a:lstStyle/>
          <a:p>
            <a:r>
              <a:rPr lang="en-US" sz="2800" i="1"/>
              <a:t>Metatheory—no theory right or wrong</a:t>
            </a:r>
          </a:p>
          <a:p>
            <a:r>
              <a:rPr lang="en-US" sz="2800" i="1"/>
              <a:t>Individual, group, and cultural contexts must all be considered</a:t>
            </a:r>
          </a:p>
          <a:p>
            <a:r>
              <a:rPr lang="en-US" sz="2800" i="1"/>
              <a:t>Cultural identity development integral</a:t>
            </a:r>
          </a:p>
          <a:p>
            <a:r>
              <a:rPr lang="en-US" sz="2800" i="1"/>
              <a:t>Counseling is only one of the helping roles</a:t>
            </a:r>
          </a:p>
          <a:p>
            <a:r>
              <a:rPr lang="en-US" sz="2800" i="1"/>
              <a:t>Self-study, consultation and supervision essential for competent multicultural practice</a:t>
            </a:r>
          </a:p>
          <a:p>
            <a:r>
              <a:rPr lang="en-US" sz="2800" i="1"/>
              <a:t>Systemic framework, solution-oriented, ideographic approaches recommended</a:t>
            </a:r>
          </a:p>
        </p:txBody>
      </p:sp>
    </p:spTree>
    <p:extLst>
      <p:ext uri="{BB962C8B-B14F-4D97-AF65-F5344CB8AC3E}">
        <p14:creationId xmlns:p14="http://schemas.microsoft.com/office/powerpoint/2010/main" val="1558228692"/>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t>
            </a:r>
            <a:endParaRPr lang="en-US" dirty="0"/>
          </a:p>
        </p:txBody>
      </p:sp>
      <p:sp>
        <p:nvSpPr>
          <p:cNvPr id="3" name="Content Placeholder 2"/>
          <p:cNvSpPr>
            <a:spLocks noGrp="1"/>
          </p:cNvSpPr>
          <p:nvPr>
            <p:ph idx="1"/>
          </p:nvPr>
        </p:nvSpPr>
        <p:spPr/>
        <p:txBody>
          <a:bodyPr>
            <a:normAutofit/>
          </a:bodyPr>
          <a:lstStyle/>
          <a:p>
            <a:r>
              <a:rPr lang="en-US" sz="3200" dirty="0" smtClean="0"/>
              <a:t>Related Services to General Education Counseling</a:t>
            </a:r>
          </a:p>
          <a:p>
            <a:r>
              <a:rPr lang="en-US" sz="3200" dirty="0" smtClean="0"/>
              <a:t>Concluding Counseling/Generalization</a:t>
            </a:r>
            <a:endParaRPr lang="en-US" sz="3200" dirty="0"/>
          </a:p>
        </p:txBody>
      </p:sp>
    </p:spTree>
    <p:extLst>
      <p:ext uri="{BB962C8B-B14F-4D97-AF65-F5344CB8AC3E}">
        <p14:creationId xmlns:p14="http://schemas.microsoft.com/office/powerpoint/2010/main" val="2527191036"/>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3" name="Content Placeholder 2"/>
          <p:cNvSpPr>
            <a:spLocks noGrp="1"/>
          </p:cNvSpPr>
          <p:nvPr>
            <p:ph idx="1"/>
          </p:nvPr>
        </p:nvSpPr>
        <p:spPr/>
        <p:txBody>
          <a:bodyPr/>
          <a:lstStyle/>
          <a:p>
            <a:pPr indent="-4763">
              <a:buNone/>
            </a:pPr>
            <a:r>
              <a:rPr lang="en-US" dirty="0" smtClean="0"/>
              <a:t>The California Evidence-Based Clearinghouse for Child Welfare</a:t>
            </a:r>
          </a:p>
          <a:p>
            <a:pPr>
              <a:buNone/>
            </a:pPr>
            <a:r>
              <a:rPr lang="en-US" dirty="0" smtClean="0">
                <a:hlinkClick r:id="rId2"/>
              </a:rPr>
              <a:t>www.cebc4cw.org</a:t>
            </a:r>
            <a:endParaRPr lang="en-US" dirty="0" smtClean="0"/>
          </a:p>
          <a:p>
            <a:pPr>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3765156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defRPr/>
            </a:pPr>
            <a:r>
              <a:rPr lang="en-US" dirty="0" smtClean="0"/>
              <a:t>Model for School-Based Counseling</a:t>
            </a:r>
            <a:endParaRPr lang="en-US" dirty="0"/>
          </a:p>
        </p:txBody>
      </p:sp>
      <p:pic>
        <p:nvPicPr>
          <p:cNvPr id="2" name="Picture 1" descr="Columns with tex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944" y="2010323"/>
            <a:ext cx="7230293" cy="4395826"/>
          </a:xfrm>
          <a:prstGeom prst="rect">
            <a:avLst/>
          </a:prstGeom>
        </p:spPr>
      </p:pic>
    </p:spTree>
    <p:extLst>
      <p:ext uri="{BB962C8B-B14F-4D97-AF65-F5344CB8AC3E}">
        <p14:creationId xmlns:p14="http://schemas.microsoft.com/office/powerpoint/2010/main" val="3032282384"/>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1"/>
            <a:ext cx="8229600" cy="1644769"/>
          </a:xfrm>
        </p:spPr>
        <p:txBody>
          <a:bodyPr>
            <a:normAutofit fontScale="90000"/>
          </a:bodyPr>
          <a:lstStyle/>
          <a:p>
            <a:r>
              <a:rPr lang="en-US" dirty="0" smtClean="0"/>
              <a:t/>
            </a:r>
            <a:br>
              <a:rPr lang="en-US" dirty="0" smtClean="0"/>
            </a:br>
            <a:r>
              <a:rPr lang="en-US" sz="4400" dirty="0" smtClean="0"/>
              <a:t>Counseling with Drug-Abusing Youth*</a:t>
            </a:r>
            <a:r>
              <a:rPr lang="en-US" sz="4400" dirty="0"/>
              <a:t/>
            </a:r>
            <a:br>
              <a:rPr lang="en-US" sz="4400" dirty="0"/>
            </a:br>
            <a:r>
              <a:rPr lang="en-US" sz="1800" dirty="0"/>
              <a:t>*adapted from NASP webinar presented by Ken Winters, Ph.D. on Nov. 6, 2013</a:t>
            </a:r>
            <a:r>
              <a:rPr lang="en-US" sz="1600" dirty="0"/>
              <a:t/>
            </a:r>
            <a:br>
              <a:rPr lang="en-US" sz="1600" dirty="0"/>
            </a:b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Basic Principles</a:t>
            </a:r>
          </a:p>
          <a:p>
            <a:r>
              <a:rPr lang="en-US" dirty="0" smtClean="0"/>
              <a:t>Develop a strong yet caring relationship</a:t>
            </a:r>
          </a:p>
          <a:p>
            <a:r>
              <a:rPr lang="en-US" dirty="0" smtClean="0"/>
              <a:t>Help him or her to break the functional value of the drug use</a:t>
            </a:r>
          </a:p>
          <a:p>
            <a:r>
              <a:rPr lang="en-US" dirty="0" smtClean="0"/>
              <a:t>Abstinence is ideal but may need behavioral shaping towards that goal</a:t>
            </a:r>
          </a:p>
          <a:p>
            <a:r>
              <a:rPr lang="en-US" dirty="0" smtClean="0"/>
              <a:t>Harmful consequences exist on a continuum</a:t>
            </a:r>
          </a:p>
          <a:p>
            <a:pPr marL="0" indent="0">
              <a:buNone/>
            </a:pPr>
            <a:r>
              <a:rPr lang="en-US" dirty="0" smtClean="0"/>
              <a:t>(harm reduction, risk reduction)</a:t>
            </a:r>
          </a:p>
          <a:p>
            <a:endParaRPr lang="en-US" b="1" dirty="0"/>
          </a:p>
        </p:txBody>
      </p:sp>
    </p:spTree>
    <p:extLst>
      <p:ext uri="{BB962C8B-B14F-4D97-AF65-F5344CB8AC3E}">
        <p14:creationId xmlns:p14="http://schemas.microsoft.com/office/powerpoint/2010/main" val="1592161794"/>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for Substance Abuse</a:t>
            </a:r>
            <a:endParaRPr lang="en-US" dirty="0"/>
          </a:p>
        </p:txBody>
      </p:sp>
      <p:sp>
        <p:nvSpPr>
          <p:cNvPr id="3" name="Content Placeholder 2"/>
          <p:cNvSpPr>
            <a:spLocks noGrp="1"/>
          </p:cNvSpPr>
          <p:nvPr>
            <p:ph idx="1"/>
          </p:nvPr>
        </p:nvSpPr>
        <p:spPr/>
        <p:txBody>
          <a:bodyPr/>
          <a:lstStyle/>
          <a:p>
            <a:pPr marL="0" indent="0">
              <a:buNone/>
            </a:pPr>
            <a:r>
              <a:rPr lang="en-US" b="1" dirty="0" smtClean="0"/>
              <a:t>Techniques</a:t>
            </a:r>
          </a:p>
          <a:p>
            <a:r>
              <a:rPr lang="en-US" dirty="0" smtClean="0"/>
              <a:t>Brief Intervention (up to 8 sessions; 2-4 typical)</a:t>
            </a:r>
          </a:p>
          <a:p>
            <a:r>
              <a:rPr lang="en-US" dirty="0" smtClean="0"/>
              <a:t>Motivational Interviewing (person-centered, not confrontational)</a:t>
            </a:r>
          </a:p>
          <a:p>
            <a:r>
              <a:rPr lang="en-US" dirty="0" smtClean="0"/>
              <a:t>Most effective with use/abuse rather than addiction</a:t>
            </a:r>
          </a:p>
          <a:p>
            <a:endParaRPr lang="en-US" dirty="0"/>
          </a:p>
        </p:txBody>
      </p:sp>
    </p:spTree>
    <p:extLst>
      <p:ext uri="{BB962C8B-B14F-4D97-AF65-F5344CB8AC3E}">
        <p14:creationId xmlns:p14="http://schemas.microsoft.com/office/powerpoint/2010/main" val="3166503018"/>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a:t>
            </a:r>
            <a:endParaRPr lang="en-US" dirty="0"/>
          </a:p>
        </p:txBody>
      </p:sp>
      <p:sp>
        <p:nvSpPr>
          <p:cNvPr id="3" name="Content Placeholder 2"/>
          <p:cNvSpPr>
            <a:spLocks noGrp="1"/>
          </p:cNvSpPr>
          <p:nvPr>
            <p:ph idx="1"/>
          </p:nvPr>
        </p:nvSpPr>
        <p:spPr/>
        <p:txBody>
          <a:bodyPr/>
          <a:lstStyle/>
          <a:p>
            <a:r>
              <a:rPr lang="en-US" dirty="0" smtClean="0"/>
              <a:t>EE—Express Empathy</a:t>
            </a:r>
          </a:p>
          <a:p>
            <a:r>
              <a:rPr lang="en-US" dirty="0" smtClean="0"/>
              <a:t>AA—Avoid Arguing</a:t>
            </a:r>
          </a:p>
          <a:p>
            <a:r>
              <a:rPr lang="en-US" dirty="0" smtClean="0"/>
              <a:t>RR—Roll with Resistance (reframe)</a:t>
            </a:r>
          </a:p>
          <a:p>
            <a:r>
              <a:rPr lang="en-US" dirty="0" smtClean="0"/>
              <a:t>SS—Support Self-Efficacy</a:t>
            </a:r>
          </a:p>
          <a:p>
            <a:r>
              <a:rPr lang="en-US" dirty="0" smtClean="0"/>
              <a:t>DD—Develop Discrepancy (present and future)</a:t>
            </a:r>
            <a:endParaRPr lang="en-US" dirty="0"/>
          </a:p>
        </p:txBody>
      </p:sp>
    </p:spTree>
    <p:extLst>
      <p:ext uri="{BB962C8B-B14F-4D97-AF65-F5344CB8AC3E}">
        <p14:creationId xmlns:p14="http://schemas.microsoft.com/office/powerpoint/2010/main" val="3743566034"/>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Decisional Balance (Pro-Con Exercise)</a:t>
            </a:r>
            <a:endParaRPr lang="en-US" dirty="0"/>
          </a:p>
        </p:txBody>
      </p:sp>
      <p:sp>
        <p:nvSpPr>
          <p:cNvPr id="3" name="Content Placeholder 2"/>
          <p:cNvSpPr>
            <a:spLocks noGrp="1"/>
          </p:cNvSpPr>
          <p:nvPr>
            <p:ph idx="1"/>
          </p:nvPr>
        </p:nvSpPr>
        <p:spPr/>
        <p:txBody>
          <a:bodyPr/>
          <a:lstStyle/>
          <a:p>
            <a:r>
              <a:rPr lang="en-US" dirty="0" smtClean="0"/>
              <a:t>What are the pros of the adolescent’s drug use?</a:t>
            </a:r>
          </a:p>
          <a:p>
            <a:endParaRPr lang="en-US" dirty="0"/>
          </a:p>
          <a:p>
            <a:r>
              <a:rPr lang="en-US" dirty="0" smtClean="0"/>
              <a:t>What are the cons (negatives) of the adolescent’s drug use?</a:t>
            </a:r>
            <a:endParaRPr lang="en-US" dirty="0"/>
          </a:p>
        </p:txBody>
      </p:sp>
    </p:spTree>
    <p:extLst>
      <p:ext uri="{BB962C8B-B14F-4D97-AF65-F5344CB8AC3E}">
        <p14:creationId xmlns:p14="http://schemas.microsoft.com/office/powerpoint/2010/main" val="29790665"/>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Evidence-Based Approaches</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000000"/>
                </a:solidFill>
                <a:effectLst/>
                <a:hlinkClick r:id="rId2"/>
              </a:rPr>
              <a:t>SAMHSA National Registry of Evidence Based Programs and Practices</a:t>
            </a:r>
            <a:endParaRPr lang="en-US" b="1" dirty="0">
              <a:solidFill>
                <a:srgbClr val="000000"/>
              </a:solidFill>
              <a:effectLst/>
            </a:endParaRPr>
          </a:p>
        </p:txBody>
      </p:sp>
    </p:spTree>
    <p:extLst>
      <p:ext uri="{BB962C8B-B14F-4D97-AF65-F5344CB8AC3E}">
        <p14:creationId xmlns:p14="http://schemas.microsoft.com/office/powerpoint/2010/main" val="3825224445"/>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Examples</a:t>
            </a:r>
            <a:endParaRPr lang="en-US" dirty="0"/>
          </a:p>
        </p:txBody>
      </p:sp>
      <p:sp>
        <p:nvSpPr>
          <p:cNvPr id="3" name="Content Placeholder 2"/>
          <p:cNvSpPr>
            <a:spLocks noGrp="1"/>
          </p:cNvSpPr>
          <p:nvPr>
            <p:ph idx="1"/>
          </p:nvPr>
        </p:nvSpPr>
        <p:spPr/>
        <p:txBody>
          <a:bodyPr/>
          <a:lstStyle/>
          <a:p>
            <a:pPr marL="0" indent="0" algn="ctr">
              <a:buNone/>
            </a:pPr>
            <a:r>
              <a:rPr lang="en-US" dirty="0" smtClean="0"/>
              <a:t>“Jake”</a:t>
            </a:r>
          </a:p>
          <a:p>
            <a:pPr marL="0" indent="0" algn="ctr">
              <a:buNone/>
            </a:pPr>
            <a:endParaRPr lang="en-US" dirty="0"/>
          </a:p>
          <a:p>
            <a:pPr marL="0" indent="0" algn="ctr">
              <a:buNone/>
            </a:pPr>
            <a:r>
              <a:rPr lang="en-US" dirty="0">
                <a:effectLst/>
              </a:rPr>
              <a:t>Jake is a 4</a:t>
            </a:r>
            <a:r>
              <a:rPr lang="en-US" baseline="30000" dirty="0">
                <a:effectLst/>
              </a:rPr>
              <a:t>th</a:t>
            </a:r>
            <a:r>
              <a:rPr lang="en-US" dirty="0">
                <a:effectLst/>
              </a:rPr>
              <a:t> grade student who transferred in from another state. Although his records were incomplete, documentation clearly indicated that he had been receiving special education services for speech only.</a:t>
            </a:r>
          </a:p>
          <a:p>
            <a:pPr marL="0" indent="0" algn="ctr">
              <a:buNone/>
            </a:pPr>
            <a:endParaRPr lang="en-US" dirty="0" smtClean="0"/>
          </a:p>
        </p:txBody>
      </p:sp>
    </p:spTree>
    <p:extLst>
      <p:ext uri="{BB962C8B-B14F-4D97-AF65-F5344CB8AC3E}">
        <p14:creationId xmlns:p14="http://schemas.microsoft.com/office/powerpoint/2010/main" val="1924020676"/>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Concerns</a:t>
            </a:r>
            <a:endParaRPr lang="en-US" dirty="0"/>
          </a:p>
        </p:txBody>
      </p:sp>
      <p:sp>
        <p:nvSpPr>
          <p:cNvPr id="3" name="Content Placeholder 2"/>
          <p:cNvSpPr>
            <a:spLocks noGrp="1"/>
          </p:cNvSpPr>
          <p:nvPr>
            <p:ph idx="1"/>
          </p:nvPr>
        </p:nvSpPr>
        <p:spPr/>
        <p:txBody>
          <a:bodyPr>
            <a:normAutofit fontScale="92500" lnSpcReduction="10000"/>
          </a:bodyPr>
          <a:lstStyle/>
          <a:p>
            <a:r>
              <a:rPr lang="en-US" dirty="0">
                <a:effectLst/>
              </a:rPr>
              <a:t>His ARD committee meets and decides to start Jake with his speech-only services, but after his first day of classes, his teacher contacts the school psychologist with the following concerns</a:t>
            </a:r>
            <a:r>
              <a:rPr lang="en-US" dirty="0" smtClean="0">
                <a:effectLst/>
              </a:rPr>
              <a:t>:</a:t>
            </a:r>
            <a:endParaRPr lang="en-US" dirty="0">
              <a:effectLst/>
            </a:endParaRPr>
          </a:p>
          <a:p>
            <a:r>
              <a:rPr lang="en-US" dirty="0">
                <a:effectLst/>
              </a:rPr>
              <a:t>-Jake did not interact with any of his classmates</a:t>
            </a:r>
          </a:p>
          <a:p>
            <a:r>
              <a:rPr lang="en-US" dirty="0">
                <a:effectLst/>
              </a:rPr>
              <a:t>-He refused to leave the classroom when it was time to go to specials</a:t>
            </a:r>
          </a:p>
          <a:p>
            <a:r>
              <a:rPr lang="en-US" dirty="0">
                <a:effectLst/>
              </a:rPr>
              <a:t>-He rarely participated, but when he did, he responses were odd, off-topic, and frequently involved the topic of sharks.</a:t>
            </a:r>
          </a:p>
          <a:p>
            <a:pPr marL="0" indent="0">
              <a:buNone/>
            </a:pPr>
            <a:endParaRPr lang="en-US" dirty="0"/>
          </a:p>
        </p:txBody>
      </p:sp>
    </p:spTree>
    <p:extLst>
      <p:ext uri="{BB962C8B-B14F-4D97-AF65-F5344CB8AC3E}">
        <p14:creationId xmlns:p14="http://schemas.microsoft.com/office/powerpoint/2010/main" val="1594152688"/>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for more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a:effectLst/>
              </a:rPr>
              <a:t>-Clinical interview with parents and Jake</a:t>
            </a:r>
          </a:p>
          <a:p>
            <a:r>
              <a:rPr lang="en-US" dirty="0">
                <a:effectLst/>
              </a:rPr>
              <a:t>-Cognitive measures</a:t>
            </a:r>
          </a:p>
          <a:p>
            <a:r>
              <a:rPr lang="en-US" dirty="0">
                <a:effectLst/>
              </a:rPr>
              <a:t>-Achievement measures</a:t>
            </a:r>
          </a:p>
          <a:p>
            <a:r>
              <a:rPr lang="en-US" dirty="0">
                <a:effectLst/>
              </a:rPr>
              <a:t>-Social/emotional measures</a:t>
            </a:r>
          </a:p>
          <a:p>
            <a:r>
              <a:rPr lang="en-US" dirty="0">
                <a:effectLst/>
              </a:rPr>
              <a:t>-Observations across settings</a:t>
            </a:r>
          </a:p>
          <a:p>
            <a:r>
              <a:rPr lang="en-US" dirty="0">
                <a:effectLst/>
              </a:rPr>
              <a:t>-Behavior rating scales (broad spectrum</a:t>
            </a:r>
          </a:p>
          <a:p>
            <a:r>
              <a:rPr lang="en-US" dirty="0">
                <a:effectLst/>
              </a:rPr>
              <a:t>-Adaptive behavior assessment</a:t>
            </a:r>
          </a:p>
          <a:p>
            <a:r>
              <a:rPr lang="en-US" dirty="0">
                <a:effectLst/>
              </a:rPr>
              <a:t>-Autism rating scales</a:t>
            </a:r>
          </a:p>
          <a:p>
            <a:pPr marL="0" indent="0">
              <a:buNone/>
            </a:pPr>
            <a:endParaRPr lang="en-US" dirty="0"/>
          </a:p>
        </p:txBody>
      </p:sp>
    </p:spTree>
    <p:extLst>
      <p:ext uri="{BB962C8B-B14F-4D97-AF65-F5344CB8AC3E}">
        <p14:creationId xmlns:p14="http://schemas.microsoft.com/office/powerpoint/2010/main" val="2556808061"/>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Observations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effectLst/>
              </a:rPr>
              <a:t>Initially, Jake was compliant when the school psychologist began the assessment. He answered questions in such a way that demonstrated good receptive language skills, but he occasionally refused to respond to some inquiries. The examiner noted some unusual prosody (Jake spoke with a “sing-</a:t>
            </a:r>
            <a:r>
              <a:rPr lang="en-US" dirty="0" err="1">
                <a:effectLst/>
              </a:rPr>
              <a:t>songy</a:t>
            </a:r>
            <a:r>
              <a:rPr lang="en-US" dirty="0">
                <a:effectLst/>
              </a:rPr>
              <a:t>” voice) and Jake’s persistent way of steering the conversation on to the topic of sharks</a:t>
            </a:r>
            <a:r>
              <a:rPr lang="en-US" dirty="0" smtClean="0">
                <a:effectLst/>
              </a:rPr>
              <a:t>.</a:t>
            </a:r>
            <a:endParaRPr lang="en-US" dirty="0">
              <a:effectLst/>
            </a:endParaRPr>
          </a:p>
          <a:p>
            <a:r>
              <a:rPr lang="en-US" dirty="0">
                <a:effectLst/>
              </a:rPr>
              <a:t>The cognitive assessment was initially successful, but later became difficult. The first few subtests indicated very strong cognitive abilities, and Jake appeared to be comfortable with the testing. However, he became very frustrated with some of the teaching items, perhaps because he found them to be unnecessary. At this point, he refused to participate and was sent back to class. Two more attempts were made to complete the cognitive assessment, but he refused both times. Similarly, Jake refused the achievement tests. </a:t>
            </a:r>
            <a:endParaRPr lang="en-US" dirty="0"/>
          </a:p>
        </p:txBody>
      </p:sp>
    </p:spTree>
    <p:extLst>
      <p:ext uri="{BB962C8B-B14F-4D97-AF65-F5344CB8AC3E}">
        <p14:creationId xmlns:p14="http://schemas.microsoft.com/office/powerpoint/2010/main" val="133039694"/>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marL="0" indent="0">
              <a:buNone/>
            </a:pPr>
            <a:r>
              <a:rPr lang="en-US" dirty="0">
                <a:effectLst/>
              </a:rPr>
              <a:t>Behavior rating scales and adaptive behavior scales were completed by Jake’s parents and teachers and indicated deficits in social and communication skills, some </a:t>
            </a:r>
            <a:r>
              <a:rPr lang="en-US" dirty="0" err="1">
                <a:effectLst/>
              </a:rPr>
              <a:t>atypicality</a:t>
            </a:r>
            <a:r>
              <a:rPr lang="en-US" dirty="0">
                <a:effectLst/>
              </a:rPr>
              <a:t>, and externalizing behaviors. The autism rating scales suggested the possibility of an autism spectrum disorder. </a:t>
            </a:r>
            <a:endParaRPr lang="en-US" dirty="0" smtClean="0">
              <a:effectLst/>
            </a:endParaRPr>
          </a:p>
          <a:p>
            <a:pPr marL="0" indent="0">
              <a:buNone/>
            </a:pPr>
            <a:r>
              <a:rPr lang="en-US" dirty="0" smtClean="0">
                <a:effectLst/>
              </a:rPr>
              <a:t>Utilizing </a:t>
            </a:r>
            <a:r>
              <a:rPr lang="en-US" dirty="0">
                <a:effectLst/>
              </a:rPr>
              <a:t>multiple sources of data, the school psychologist, in collaboration with the multidisciplinary team, determined that Jake met the criteria for an autism spectrum disorder. </a:t>
            </a:r>
            <a:endParaRPr lang="en-US" dirty="0"/>
          </a:p>
        </p:txBody>
      </p:sp>
    </p:spTree>
    <p:extLst>
      <p:ext uri="{BB962C8B-B14F-4D97-AF65-F5344CB8AC3E}">
        <p14:creationId xmlns:p14="http://schemas.microsoft.com/office/powerpoint/2010/main" val="17901776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defRPr/>
            </a:pPr>
            <a:r>
              <a:rPr lang="en-US" dirty="0" smtClean="0"/>
              <a:t>Model for School-Based Counseling</a:t>
            </a:r>
            <a:endParaRPr lang="en-US" dirty="0"/>
          </a:p>
        </p:txBody>
      </p:sp>
      <p:sp>
        <p:nvSpPr>
          <p:cNvPr id="35843" name="Rectangle 3"/>
          <p:cNvSpPr>
            <a:spLocks noGrp="1" noChangeArrowheads="1"/>
          </p:cNvSpPr>
          <p:nvPr>
            <p:ph idx="1"/>
          </p:nvPr>
        </p:nvSpPr>
        <p:spPr>
          <a:xfrm>
            <a:off x="1371600" y="1981200"/>
            <a:ext cx="7086600" cy="4114800"/>
          </a:xfrm>
        </p:spPr>
        <p:txBody>
          <a:bodyPr>
            <a:noAutofit/>
          </a:bodyPr>
          <a:lstStyle/>
          <a:p>
            <a:pPr eaLnBrk="1" hangingPunct="1">
              <a:buFont typeface="Wingdings" pitchFamily="-105" charset="2"/>
              <a:buNone/>
              <a:defRPr/>
            </a:pPr>
            <a:r>
              <a:rPr lang="en-US" sz="3200" dirty="0" smtClean="0"/>
              <a:t>Child Oriented</a:t>
            </a:r>
          </a:p>
          <a:p>
            <a:pPr eaLnBrk="1" hangingPunct="1">
              <a:buFont typeface="Wingdings" pitchFamily="-105" charset="2"/>
              <a:buNone/>
              <a:defRPr/>
            </a:pPr>
            <a:r>
              <a:rPr lang="en-US" sz="3200" dirty="0" smtClean="0"/>
              <a:t>Legal/Procedural</a:t>
            </a:r>
          </a:p>
          <a:p>
            <a:pPr eaLnBrk="1" hangingPunct="1">
              <a:buFont typeface="Wingdings" pitchFamily="-105" charset="2"/>
              <a:buNone/>
              <a:defRPr/>
            </a:pPr>
            <a:r>
              <a:rPr lang="en-US" sz="3200" dirty="0" smtClean="0"/>
              <a:t>Theoretical</a:t>
            </a:r>
            <a:endParaRPr lang="en-US" sz="3200" dirty="0"/>
          </a:p>
        </p:txBody>
      </p:sp>
    </p:spTree>
    <p:extLst>
      <p:ext uri="{BB962C8B-B14F-4D97-AF65-F5344CB8AC3E}">
        <p14:creationId xmlns:p14="http://schemas.microsoft.com/office/powerpoint/2010/main" val="263508649"/>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for Counseling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effectLst/>
              </a:rPr>
              <a:t>A counseling eligibility report was developed, utilizing the data from the FIE as its primary source. Additional data were gathered to inform the goal and objective development, including some baselines for behaviors of concern. Additionally, Jake’s counseling competencies were identified (e.g., motivation to change, capacity to work with a caring adult, etc.).</a:t>
            </a:r>
          </a:p>
          <a:p>
            <a:pPr marL="0" indent="0">
              <a:buNone/>
            </a:pPr>
            <a:r>
              <a:rPr lang="en-US" dirty="0" smtClean="0">
                <a:effectLst/>
              </a:rPr>
              <a:t>The </a:t>
            </a:r>
            <a:r>
              <a:rPr lang="en-US" dirty="0">
                <a:effectLst/>
              </a:rPr>
              <a:t>school psychologist drafted IEP goals and objectives and shared them with Jake’s parents and teachers 5 days before the ARD. At the ARD, the goals and objectives were slightly modified and finalized </a:t>
            </a:r>
            <a:endParaRPr lang="en-US" dirty="0"/>
          </a:p>
        </p:txBody>
      </p:sp>
    </p:spTree>
    <p:extLst>
      <p:ext uri="{BB962C8B-B14F-4D97-AF65-F5344CB8AC3E}">
        <p14:creationId xmlns:p14="http://schemas.microsoft.com/office/powerpoint/2010/main" val="1902017131"/>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effectLst/>
              </a:rPr>
              <a:t>Jake will make measurable progress in the area of social functioning, as evidenced by:</a:t>
            </a:r>
          </a:p>
          <a:p>
            <a:pPr marL="0" indent="0">
              <a:buNone/>
            </a:pPr>
            <a:r>
              <a:rPr lang="en-US" dirty="0">
                <a:effectLst/>
              </a:rPr>
              <a:t>	-Jake initiating social interaction with peers with teacher prompting (at least twice per day with one prompt per interaction).</a:t>
            </a:r>
          </a:p>
          <a:p>
            <a:pPr marL="0" indent="0">
              <a:buNone/>
            </a:pPr>
            <a:r>
              <a:rPr lang="en-US" dirty="0">
                <a:effectLst/>
              </a:rPr>
              <a:t>	-Jake making appropriate (on-topic) contributions to peer conversations (50% of his contributions on-topic).</a:t>
            </a:r>
          </a:p>
          <a:p>
            <a:pPr marL="0" indent="0">
              <a:buNone/>
            </a:pPr>
            <a:r>
              <a:rPr lang="en-US" dirty="0">
                <a:effectLst/>
              </a:rPr>
              <a:t> </a:t>
            </a:r>
          </a:p>
          <a:p>
            <a:pPr marL="0" indent="0">
              <a:buNone/>
            </a:pPr>
            <a:r>
              <a:rPr lang="en-US" dirty="0">
                <a:effectLst/>
              </a:rPr>
              <a:t>Jake will make measurable progress in the area of behavioral functioning, as evidenced by:</a:t>
            </a:r>
          </a:p>
          <a:p>
            <a:pPr marL="0" indent="0">
              <a:buNone/>
            </a:pPr>
            <a:r>
              <a:rPr lang="en-US" dirty="0">
                <a:effectLst/>
              </a:rPr>
              <a:t>	-Compliance with teacher request to transition to specials (3/4 times compliant).</a:t>
            </a:r>
          </a:p>
          <a:p>
            <a:pPr marL="0" indent="0">
              <a:buNone/>
            </a:pPr>
            <a:endParaRPr lang="en-US" dirty="0"/>
          </a:p>
        </p:txBody>
      </p:sp>
    </p:spTree>
    <p:extLst>
      <p:ext uri="{BB962C8B-B14F-4D97-AF65-F5344CB8AC3E}">
        <p14:creationId xmlns:p14="http://schemas.microsoft.com/office/powerpoint/2010/main" val="2784615183"/>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a:t>
            </a:r>
            <a:endParaRPr lang="en-US" dirty="0"/>
          </a:p>
        </p:txBody>
      </p:sp>
      <p:sp>
        <p:nvSpPr>
          <p:cNvPr id="3" name="Content Placeholder 2"/>
          <p:cNvSpPr>
            <a:spLocks noGrp="1"/>
          </p:cNvSpPr>
          <p:nvPr>
            <p:ph idx="1"/>
          </p:nvPr>
        </p:nvSpPr>
        <p:spPr>
          <a:xfrm>
            <a:off x="765175" y="2070846"/>
            <a:ext cx="7612064" cy="4606231"/>
          </a:xfrm>
        </p:spPr>
        <p:txBody>
          <a:bodyPr>
            <a:normAutofit fontScale="25000" lnSpcReduction="20000"/>
          </a:bodyPr>
          <a:lstStyle/>
          <a:p>
            <a:pPr marL="0" indent="0">
              <a:buNone/>
            </a:pPr>
            <a:r>
              <a:rPr lang="en-US" sz="7200" dirty="0">
                <a:effectLst/>
              </a:rPr>
              <a:t>The ARD committee recommended 60 minutes/week of counseling (30 minutes individual and 30 minutes group), as well as consultation with parents and teachers</a:t>
            </a:r>
            <a:r>
              <a:rPr lang="en-US" sz="7200" dirty="0" smtClean="0">
                <a:effectLst/>
              </a:rPr>
              <a:t>.</a:t>
            </a:r>
            <a:endParaRPr lang="en-US" sz="7200" dirty="0">
              <a:effectLst/>
            </a:endParaRPr>
          </a:p>
          <a:p>
            <a:pPr marL="0" indent="0">
              <a:buNone/>
            </a:pPr>
            <a:r>
              <a:rPr lang="en-US" sz="7200" dirty="0">
                <a:effectLst/>
              </a:rPr>
              <a:t>The following interventions were put in place</a:t>
            </a:r>
            <a:r>
              <a:rPr lang="en-US" sz="7200" dirty="0" smtClean="0">
                <a:effectLst/>
              </a:rPr>
              <a:t>:</a:t>
            </a:r>
            <a:endParaRPr lang="en-US" sz="7200" dirty="0">
              <a:effectLst/>
            </a:endParaRPr>
          </a:p>
          <a:p>
            <a:pPr marL="0" indent="0">
              <a:buNone/>
            </a:pPr>
            <a:r>
              <a:rPr lang="en-US" sz="8000" dirty="0" smtClean="0">
                <a:effectLst/>
              </a:rPr>
              <a:t>1. Parent</a:t>
            </a:r>
            <a:r>
              <a:rPr lang="en-US" sz="8000" dirty="0">
                <a:effectLst/>
              </a:rPr>
              <a:t>-teacher CBC facilitated by LSSP to develop some consistency across settings.</a:t>
            </a:r>
          </a:p>
          <a:p>
            <a:pPr marL="0" indent="0">
              <a:buNone/>
            </a:pPr>
            <a:endParaRPr lang="en-US" sz="8000" dirty="0">
              <a:effectLst/>
            </a:endParaRPr>
          </a:p>
          <a:p>
            <a:pPr marL="0" indent="0">
              <a:buNone/>
            </a:pPr>
            <a:r>
              <a:rPr lang="en-US" sz="8000" dirty="0">
                <a:effectLst/>
              </a:rPr>
              <a:t>2. Individual counseling with a social skills training focus to rehearse and practice appropriate social conversations.</a:t>
            </a:r>
          </a:p>
          <a:p>
            <a:pPr marL="0" indent="0">
              <a:buNone/>
            </a:pPr>
            <a:r>
              <a:rPr lang="en-US" sz="8000" dirty="0">
                <a:effectLst/>
              </a:rPr>
              <a:t> </a:t>
            </a:r>
          </a:p>
          <a:p>
            <a:pPr marL="0" indent="0">
              <a:buNone/>
            </a:pPr>
            <a:r>
              <a:rPr lang="en-US" sz="8000" dirty="0">
                <a:effectLst/>
              </a:rPr>
              <a:t>3. Group sessions with typically developing, non-referred students as well as other students on the spectrum to increase generalization and promote interaction.</a:t>
            </a:r>
          </a:p>
          <a:p>
            <a:r>
              <a:rPr lang="en-US" dirty="0">
                <a:effectLst/>
              </a:rPr>
              <a:t> </a:t>
            </a:r>
          </a:p>
          <a:p>
            <a:pPr marL="0" indent="0">
              <a:buNone/>
            </a:pPr>
            <a:endParaRPr lang="en-US" dirty="0"/>
          </a:p>
        </p:txBody>
      </p:sp>
    </p:spTree>
    <p:extLst>
      <p:ext uri="{BB962C8B-B14F-4D97-AF65-F5344CB8AC3E}">
        <p14:creationId xmlns:p14="http://schemas.microsoft.com/office/powerpoint/2010/main" val="1200812752"/>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“Jenna”</a:t>
            </a:r>
            <a:endParaRPr lang="en-US" dirty="0"/>
          </a:p>
        </p:txBody>
      </p:sp>
      <p:sp>
        <p:nvSpPr>
          <p:cNvPr id="3" name="Content Placeholder 2"/>
          <p:cNvSpPr>
            <a:spLocks noGrp="1"/>
          </p:cNvSpPr>
          <p:nvPr>
            <p:ph idx="1"/>
          </p:nvPr>
        </p:nvSpPr>
        <p:spPr/>
        <p:txBody>
          <a:bodyPr/>
          <a:lstStyle/>
          <a:p>
            <a:r>
              <a:rPr lang="en-US" dirty="0" smtClean="0"/>
              <a:t>See Handout</a:t>
            </a:r>
          </a:p>
          <a:p>
            <a:r>
              <a:rPr lang="en-US" dirty="0" smtClean="0"/>
              <a:t>Discuss</a:t>
            </a:r>
          </a:p>
          <a:p>
            <a:pPr marL="0" indent="0">
              <a:buNone/>
            </a:pPr>
            <a:endParaRPr lang="en-US" dirty="0"/>
          </a:p>
        </p:txBody>
      </p:sp>
    </p:spTree>
    <p:extLst>
      <p:ext uri="{BB962C8B-B14F-4D97-AF65-F5344CB8AC3E}">
        <p14:creationId xmlns:p14="http://schemas.microsoft.com/office/powerpoint/2010/main" val="2913582574"/>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t>Thank You!</a:t>
            </a:r>
            <a:endParaRPr lang="en-US" b="1" i="1" dirty="0"/>
          </a:p>
        </p:txBody>
      </p:sp>
      <p:sp>
        <p:nvSpPr>
          <p:cNvPr id="4" name="Subtitle 3"/>
          <p:cNvSpPr>
            <a:spLocks noGrp="1"/>
          </p:cNvSpPr>
          <p:nvPr>
            <p:ph type="subTitle" idx="1"/>
          </p:nvPr>
        </p:nvSpPr>
        <p:spPr/>
        <p:txBody>
          <a:bodyPr/>
          <a:lstStyle/>
          <a:p>
            <a:r>
              <a:rPr lang="en-US" dirty="0" smtClean="0"/>
              <a:t>We look forward to continued discussion!</a:t>
            </a:r>
          </a:p>
          <a:p>
            <a:endParaRPr lang="en-US" dirty="0"/>
          </a:p>
          <a:p>
            <a:endParaRPr lang="en-US" dirty="0"/>
          </a:p>
        </p:txBody>
      </p:sp>
      <p:pic>
        <p:nvPicPr>
          <p:cNvPr id="6" name="Picture Placeholder 5"/>
          <p:cNvPicPr>
            <a:picLocks noGrp="1" noChangeAspect="1"/>
          </p:cNvPicPr>
          <p:nvPr>
            <p:ph type="pic" sz="quarter" idx="12"/>
          </p:nvPr>
        </p:nvPicPr>
        <p:blipFill>
          <a:blip r:embed="rId2"/>
          <a:srcRect t="12764" b="12764"/>
          <a:stretch>
            <a:fillRect/>
          </a:stretch>
        </p:blipFill>
        <p:spPr/>
      </p:pic>
    </p:spTree>
    <p:extLst>
      <p:ext uri="{BB962C8B-B14F-4D97-AF65-F5344CB8AC3E}">
        <p14:creationId xmlns:p14="http://schemas.microsoft.com/office/powerpoint/2010/main" val="35846370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Oriented</a:t>
            </a:r>
            <a:endParaRPr lang="en-US" dirty="0"/>
          </a:p>
        </p:txBody>
      </p:sp>
      <p:sp>
        <p:nvSpPr>
          <p:cNvPr id="3" name="Content Placeholder 2"/>
          <p:cNvSpPr>
            <a:spLocks noGrp="1"/>
          </p:cNvSpPr>
          <p:nvPr>
            <p:ph idx="1"/>
          </p:nvPr>
        </p:nvSpPr>
        <p:spPr/>
        <p:txBody>
          <a:bodyPr/>
          <a:lstStyle/>
          <a:p>
            <a:r>
              <a:rPr lang="en-US" dirty="0" smtClean="0"/>
              <a:t>A place of trust and safety in school</a:t>
            </a:r>
          </a:p>
          <a:p>
            <a:r>
              <a:rPr lang="en-US" dirty="0" smtClean="0"/>
              <a:t>Reinforce and support other school missions</a:t>
            </a:r>
          </a:p>
          <a:p>
            <a:r>
              <a:rPr lang="en-US" dirty="0" smtClean="0"/>
              <a:t>Provide resources for self-help, self-direction, and self-regulation</a:t>
            </a:r>
          </a:p>
          <a:p>
            <a:r>
              <a:rPr lang="en-US" dirty="0" smtClean="0"/>
              <a:t>Develop empathy through experiences of active listening and positive regard</a:t>
            </a:r>
          </a:p>
          <a:p>
            <a:r>
              <a:rPr lang="en-US" dirty="0" smtClean="0"/>
              <a:t>Capacity building, bolstering social capital</a:t>
            </a:r>
          </a:p>
          <a:p>
            <a:endParaRPr lang="en-US" dirty="0"/>
          </a:p>
        </p:txBody>
      </p:sp>
    </p:spTree>
    <p:extLst>
      <p:ext uri="{BB962C8B-B14F-4D97-AF65-F5344CB8AC3E}">
        <p14:creationId xmlns:p14="http://schemas.microsoft.com/office/powerpoint/2010/main" val="8013830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Why Counseling?</a:t>
            </a:r>
            <a:endParaRPr lang="en-US" dirty="0"/>
          </a:p>
        </p:txBody>
      </p:sp>
      <p:sp>
        <p:nvSpPr>
          <p:cNvPr id="18435" name="Rectangle 3"/>
          <p:cNvSpPr>
            <a:spLocks noGrp="1" noChangeArrowheads="1"/>
          </p:cNvSpPr>
          <p:nvPr>
            <p:ph type="body" idx="1"/>
          </p:nvPr>
        </p:nvSpPr>
        <p:spPr/>
        <p:txBody>
          <a:bodyPr/>
          <a:lstStyle/>
          <a:p>
            <a:pPr>
              <a:lnSpc>
                <a:spcPct val="90000"/>
              </a:lnSpc>
            </a:pPr>
            <a:r>
              <a:rPr lang="en-US" i="1" dirty="0"/>
              <a:t>All people communicate. Our goal is to facilitate and “unblock” communication so that it is productive.</a:t>
            </a:r>
          </a:p>
          <a:p>
            <a:pPr>
              <a:lnSpc>
                <a:spcPct val="90000"/>
              </a:lnSpc>
            </a:pPr>
            <a:r>
              <a:rPr lang="en-US" i="1" dirty="0" smtClean="0"/>
              <a:t>All people </a:t>
            </a:r>
            <a:r>
              <a:rPr lang="en-US" i="1" dirty="0"/>
              <a:t>have problems </a:t>
            </a:r>
            <a:r>
              <a:rPr lang="en-US" i="1" dirty="0" smtClean="0"/>
              <a:t>and strengths and want to be heard and validated.</a:t>
            </a:r>
          </a:p>
          <a:p>
            <a:pPr>
              <a:lnSpc>
                <a:spcPct val="90000"/>
              </a:lnSpc>
            </a:pPr>
            <a:r>
              <a:rPr lang="en-US" i="1" dirty="0" smtClean="0"/>
              <a:t>Active listening (to verbal communication) and tracking (of nonverbal communication) are powerful techniques. </a:t>
            </a:r>
            <a:endParaRPr lang="en-US" i="1" dirty="0"/>
          </a:p>
          <a:p>
            <a:pPr>
              <a:lnSpc>
                <a:spcPct val="90000"/>
              </a:lnSpc>
            </a:pPr>
            <a:r>
              <a:rPr lang="en-US" i="1" dirty="0"/>
              <a:t>All individuals have a cultural background and history that will affect interpretation of behavior and choice of </a:t>
            </a:r>
            <a:r>
              <a:rPr lang="en-US" i="1" dirty="0" smtClean="0"/>
              <a:t>intervention. </a:t>
            </a:r>
            <a:endParaRPr lang="en-US" i="1" dirty="0"/>
          </a:p>
        </p:txBody>
      </p:sp>
    </p:spTree>
    <p:extLst>
      <p:ext uri="{BB962C8B-B14F-4D97-AF65-F5344CB8AC3E}">
        <p14:creationId xmlns:p14="http://schemas.microsoft.com/office/powerpoint/2010/main" val="1130159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Child Oriented to Legal/Procedural</a:t>
            </a:r>
            <a:endParaRPr lang="en-US" dirty="0"/>
          </a:p>
        </p:txBody>
      </p:sp>
      <p:sp>
        <p:nvSpPr>
          <p:cNvPr id="3" name="Content Placeholder 2"/>
          <p:cNvSpPr>
            <a:spLocks noGrp="1"/>
          </p:cNvSpPr>
          <p:nvPr>
            <p:ph idx="1"/>
          </p:nvPr>
        </p:nvSpPr>
        <p:spPr/>
        <p:txBody>
          <a:bodyPr/>
          <a:lstStyle/>
          <a:p>
            <a:r>
              <a:rPr lang="en-US" dirty="0" smtClean="0"/>
              <a:t>Maintain a child oriented focus in spite of the legal and procedural requirements</a:t>
            </a:r>
          </a:p>
          <a:p>
            <a:r>
              <a:rPr lang="en-US" dirty="0" smtClean="0"/>
              <a:t>Comply with IDEA requirements</a:t>
            </a:r>
          </a:p>
          <a:p>
            <a:r>
              <a:rPr lang="en-US" dirty="0" smtClean="0"/>
              <a:t>Follow related service procedures</a:t>
            </a:r>
          </a:p>
          <a:p>
            <a:endParaRPr lang="en-US" dirty="0"/>
          </a:p>
        </p:txBody>
      </p:sp>
    </p:spTree>
    <p:extLst>
      <p:ext uri="{BB962C8B-B14F-4D97-AF65-F5344CB8AC3E}">
        <p14:creationId xmlns:p14="http://schemas.microsoft.com/office/powerpoint/2010/main" val="2499235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defRPr/>
            </a:pPr>
            <a:r>
              <a:rPr lang="en-US" dirty="0" smtClean="0"/>
              <a:t>Developing High-Quality Counseling </a:t>
            </a:r>
            <a:r>
              <a:rPr lang="en-US" dirty="0" err="1"/>
              <a:t>IEPs</a:t>
            </a:r>
            <a:endParaRPr lang="en-US" dirty="0"/>
          </a:p>
        </p:txBody>
      </p:sp>
      <p:sp>
        <p:nvSpPr>
          <p:cNvPr id="35843" name="Rectangle 3"/>
          <p:cNvSpPr>
            <a:spLocks noGrp="1" noChangeArrowheads="1"/>
          </p:cNvSpPr>
          <p:nvPr>
            <p:ph idx="1"/>
          </p:nvPr>
        </p:nvSpPr>
        <p:spPr>
          <a:xfrm>
            <a:off x="1371600" y="1981200"/>
            <a:ext cx="7086600" cy="4114800"/>
          </a:xfrm>
        </p:spPr>
        <p:txBody>
          <a:bodyPr>
            <a:noAutofit/>
          </a:bodyPr>
          <a:lstStyle/>
          <a:p>
            <a:pPr eaLnBrk="1" hangingPunct="1">
              <a:buFont typeface="Wingdings" pitchFamily="-105" charset="2"/>
              <a:buNone/>
              <a:defRPr/>
            </a:pPr>
            <a:r>
              <a:rPr lang="en-US" sz="3200" dirty="0"/>
              <a:t>Compliance with IDEIA 2004</a:t>
            </a:r>
          </a:p>
          <a:p>
            <a:pPr eaLnBrk="1" hangingPunct="1">
              <a:buFont typeface="Wingdings" pitchFamily="-105" charset="2"/>
              <a:buNone/>
              <a:defRPr/>
            </a:pPr>
            <a:r>
              <a:rPr lang="en-US" sz="3200" dirty="0"/>
              <a:t>First think broadly</a:t>
            </a:r>
          </a:p>
          <a:p>
            <a:pPr eaLnBrk="1" hangingPunct="1">
              <a:buFont typeface="Wingdings" pitchFamily="-105" charset="2"/>
              <a:buNone/>
              <a:defRPr/>
            </a:pPr>
            <a:r>
              <a:rPr lang="en-US" sz="3200" dirty="0"/>
              <a:t>	Social</a:t>
            </a:r>
          </a:p>
          <a:p>
            <a:pPr eaLnBrk="1" hangingPunct="1">
              <a:buFont typeface="Wingdings" pitchFamily="-105" charset="2"/>
              <a:buNone/>
              <a:defRPr/>
            </a:pPr>
            <a:r>
              <a:rPr lang="en-US" sz="3200" dirty="0"/>
              <a:t>	Emotional </a:t>
            </a:r>
          </a:p>
          <a:p>
            <a:pPr eaLnBrk="1" hangingPunct="1">
              <a:buFont typeface="Wingdings" pitchFamily="-105" charset="2"/>
              <a:buNone/>
              <a:defRPr/>
            </a:pPr>
            <a:r>
              <a:rPr lang="en-US" sz="3200" dirty="0"/>
              <a:t>	Behavioral</a:t>
            </a:r>
          </a:p>
          <a:p>
            <a:pPr eaLnBrk="1" hangingPunct="1">
              <a:buFont typeface="Wingdings" pitchFamily="-105" charset="2"/>
              <a:buNone/>
              <a:defRPr/>
            </a:pPr>
            <a:r>
              <a:rPr lang="en-US" sz="3200" dirty="0"/>
              <a:t>Then write a broad annual goal</a:t>
            </a:r>
          </a:p>
        </p:txBody>
      </p:sp>
    </p:spTree>
    <p:extLst>
      <p:ext uri="{BB962C8B-B14F-4D97-AF65-F5344CB8AC3E}">
        <p14:creationId xmlns:p14="http://schemas.microsoft.com/office/powerpoint/2010/main" val="36519615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a:stretch/>
        </p:blipFill>
        <p:spPr bwMode="auto">
          <a:xfrm>
            <a:off x="1647724" y="120129"/>
            <a:ext cx="5330256" cy="6142952"/>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6510835" y="6251236"/>
            <a:ext cx="2481708" cy="461665"/>
          </a:xfrm>
          <a:prstGeom prst="rect">
            <a:avLst/>
          </a:prstGeom>
          <a:noFill/>
        </p:spPr>
        <p:txBody>
          <a:bodyPr wrap="square" rtlCol="0">
            <a:spAutoFit/>
          </a:bodyPr>
          <a:lstStyle/>
          <a:p>
            <a:r>
              <a:rPr lang="en-US" sz="1200" b="1" i="1" dirty="0" smtClean="0"/>
              <a:t>Courtesy Kayla Jones, TX State University</a:t>
            </a:r>
            <a:endParaRPr lang="en-US" sz="1200" b="1" i="1" dirty="0"/>
          </a:p>
        </p:txBody>
      </p:sp>
    </p:spTree>
    <p:extLst>
      <p:ext uri="{BB962C8B-B14F-4D97-AF65-F5344CB8AC3E}">
        <p14:creationId xmlns:p14="http://schemas.microsoft.com/office/powerpoint/2010/main" val="16385497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US" dirty="0" smtClean="0"/>
              <a:t>Related Service Counseling</a:t>
            </a:r>
            <a:endParaRPr lang="en-US" dirty="0"/>
          </a:p>
        </p:txBody>
      </p:sp>
      <p:sp>
        <p:nvSpPr>
          <p:cNvPr id="494595" name="Rectangle 3"/>
          <p:cNvSpPr>
            <a:spLocks noGrp="1" noChangeArrowheads="1"/>
          </p:cNvSpPr>
          <p:nvPr>
            <p:ph type="body" idx="1"/>
          </p:nvPr>
        </p:nvSpPr>
        <p:spPr/>
        <p:txBody>
          <a:bodyPr>
            <a:normAutofit lnSpcReduction="10000"/>
          </a:bodyPr>
          <a:lstStyle/>
          <a:p>
            <a:pPr>
              <a:buFont typeface="Wingdings" charset="0"/>
              <a:buNone/>
            </a:pPr>
            <a:r>
              <a:rPr lang="en-US" sz="3200" dirty="0"/>
              <a:t>See </a:t>
            </a:r>
            <a:r>
              <a:rPr lang="en-US" sz="3200" i="1" dirty="0"/>
              <a:t>Federal Register</a:t>
            </a:r>
            <a:r>
              <a:rPr lang="en-US" sz="3200" dirty="0"/>
              <a:t>, V. 71, No. 156, Monday, August 14, 2006</a:t>
            </a:r>
          </a:p>
          <a:p>
            <a:pPr>
              <a:buFont typeface="Wingdings" charset="0"/>
              <a:buNone/>
            </a:pPr>
            <a:r>
              <a:rPr lang="en-US" sz="3200" dirty="0"/>
              <a:t>Related services means…services as are required to assist a child with a disability to benefit from special education and includes… psychological services… counseling services…</a:t>
            </a:r>
          </a:p>
          <a:p>
            <a:pPr>
              <a:buFont typeface="Wingdings" charset="0"/>
              <a:buNone/>
            </a:pPr>
            <a:endParaRPr lang="en-US" dirty="0"/>
          </a:p>
        </p:txBody>
      </p:sp>
    </p:spTree>
    <p:extLst>
      <p:ext uri="{BB962C8B-B14F-4D97-AF65-F5344CB8AC3E}">
        <p14:creationId xmlns:p14="http://schemas.microsoft.com/office/powerpoint/2010/main" val="1959364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dirty="0"/>
              <a:t>Related Service Counseling</a:t>
            </a:r>
          </a:p>
        </p:txBody>
      </p:sp>
      <p:sp>
        <p:nvSpPr>
          <p:cNvPr id="495619" name="Rectangle 3"/>
          <p:cNvSpPr>
            <a:spLocks noGrp="1" noChangeArrowheads="1"/>
          </p:cNvSpPr>
          <p:nvPr>
            <p:ph type="body" idx="1"/>
          </p:nvPr>
        </p:nvSpPr>
        <p:spPr/>
        <p:txBody>
          <a:bodyPr>
            <a:normAutofit/>
          </a:bodyPr>
          <a:lstStyle/>
          <a:p>
            <a:pPr>
              <a:buFont typeface="Wingdings" charset="0"/>
              <a:buNone/>
            </a:pPr>
            <a:r>
              <a:rPr lang="en-US" sz="3200" dirty="0"/>
              <a:t>Related services also include… parent counseling and training.</a:t>
            </a:r>
          </a:p>
          <a:p>
            <a:pPr>
              <a:buFont typeface="Wingdings" charset="0"/>
              <a:buNone/>
            </a:pPr>
            <a:endParaRPr lang="en-US" sz="3200" dirty="0"/>
          </a:p>
          <a:p>
            <a:pPr>
              <a:buFont typeface="Wingdings" charset="0"/>
              <a:buNone/>
            </a:pPr>
            <a:r>
              <a:rPr lang="en-US" sz="3200" dirty="0"/>
              <a:t>Counseling services means services provided by qualified social workers, psychologists, guidance counselors, or other qualified personnel.</a:t>
            </a:r>
          </a:p>
        </p:txBody>
      </p:sp>
    </p:spTree>
    <p:extLst>
      <p:ext uri="{BB962C8B-B14F-4D97-AF65-F5344CB8AC3E}">
        <p14:creationId xmlns:p14="http://schemas.microsoft.com/office/powerpoint/2010/main" val="8072307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395111"/>
            <a:ext cx="8128000" cy="5509200"/>
          </a:xfrm>
          <a:prstGeom prst="rect">
            <a:avLst/>
          </a:prstGeom>
          <a:noFill/>
        </p:spPr>
        <p:txBody>
          <a:bodyPr wrap="square" rtlCol="0">
            <a:spAutoFit/>
          </a:bodyPr>
          <a:lstStyle/>
          <a:p>
            <a:pPr algn="ctr"/>
            <a:r>
              <a:rPr lang="en-US" sz="3200" b="1" dirty="0" smtClean="0"/>
              <a:t>Objectives</a:t>
            </a:r>
          </a:p>
          <a:p>
            <a:pPr algn="ctr"/>
            <a:endParaRPr lang="en-US" sz="3200" dirty="0"/>
          </a:p>
          <a:p>
            <a:pPr marL="342900" indent="-342900">
              <a:buAutoNum type="arabicPeriod"/>
            </a:pPr>
            <a:r>
              <a:rPr lang="en-US" sz="3200" dirty="0" smtClean="0"/>
              <a:t>To present different counseling approaches for use in the school setting.</a:t>
            </a:r>
          </a:p>
          <a:p>
            <a:pPr marL="342900" indent="-342900">
              <a:buAutoNum type="arabicPeriod"/>
            </a:pPr>
            <a:endParaRPr lang="en-US" sz="3200" dirty="0"/>
          </a:p>
          <a:p>
            <a:pPr marL="342900" indent="-342900">
              <a:buAutoNum type="arabicPeriod"/>
            </a:pPr>
            <a:r>
              <a:rPr lang="en-US" sz="3200" dirty="0" smtClean="0"/>
              <a:t>To provide participants with strategies for integrating counseling in the IEP process.</a:t>
            </a:r>
          </a:p>
          <a:p>
            <a:pPr marL="342900" indent="-342900">
              <a:buAutoNum type="arabicPeriod"/>
            </a:pPr>
            <a:endParaRPr lang="en-US" sz="3200" dirty="0"/>
          </a:p>
          <a:p>
            <a:pPr marL="342900" indent="-342900">
              <a:buAutoNum type="arabicPeriod"/>
            </a:pPr>
            <a:r>
              <a:rPr lang="en-US" sz="3200" dirty="0" smtClean="0"/>
              <a:t>To outline strategies for treatment and evaluating progress toward counseling goals.</a:t>
            </a:r>
            <a:endParaRPr lang="en-US" sz="3200" dirty="0"/>
          </a:p>
        </p:txBody>
      </p:sp>
    </p:spTree>
    <p:extLst>
      <p:ext uri="{BB962C8B-B14F-4D97-AF65-F5344CB8AC3E}">
        <p14:creationId xmlns:p14="http://schemas.microsoft.com/office/powerpoint/2010/main" val="38069102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a:t>Parent Counseling/Training</a:t>
            </a:r>
          </a:p>
        </p:txBody>
      </p:sp>
      <p:sp>
        <p:nvSpPr>
          <p:cNvPr id="496643" name="Rectangle 3"/>
          <p:cNvSpPr>
            <a:spLocks noGrp="1" noChangeArrowheads="1"/>
          </p:cNvSpPr>
          <p:nvPr>
            <p:ph type="body" idx="1"/>
          </p:nvPr>
        </p:nvSpPr>
        <p:spPr/>
        <p:txBody>
          <a:bodyPr/>
          <a:lstStyle/>
          <a:p>
            <a:pPr>
              <a:buFont typeface="Wingdings" charset="0"/>
              <a:buNone/>
            </a:pPr>
            <a:r>
              <a:rPr lang="en-US" sz="2800" dirty="0"/>
              <a:t>Assisting parents in understanding the special needs of their child</a:t>
            </a:r>
          </a:p>
          <a:p>
            <a:pPr>
              <a:buFont typeface="Wingdings" charset="0"/>
              <a:buNone/>
            </a:pPr>
            <a:r>
              <a:rPr lang="en-US" sz="2800" dirty="0"/>
              <a:t>Providing parents with information about child development</a:t>
            </a:r>
          </a:p>
          <a:p>
            <a:pPr>
              <a:buFont typeface="Wingdings" charset="0"/>
              <a:buNone/>
            </a:pPr>
            <a:r>
              <a:rPr lang="en-US" sz="2800" dirty="0"/>
              <a:t>Helping parents to acquire the necessary skills that will allow them to support the implementation of their </a:t>
            </a:r>
            <a:r>
              <a:rPr lang="en-US" sz="2800" dirty="0" smtClean="0"/>
              <a:t>child</a:t>
            </a:r>
            <a:r>
              <a:rPr lang="en-US" sz="2800" dirty="0" smtClean="0">
                <a:latin typeface="Arial"/>
              </a:rPr>
              <a:t>’</a:t>
            </a:r>
            <a:r>
              <a:rPr lang="en-US" sz="2800" dirty="0" smtClean="0"/>
              <a:t>s </a:t>
            </a:r>
            <a:r>
              <a:rPr lang="en-US" sz="2800" dirty="0"/>
              <a:t>IEP</a:t>
            </a:r>
          </a:p>
          <a:p>
            <a:pPr>
              <a:buFont typeface="Wingdings" charset="0"/>
              <a:buNone/>
            </a:pPr>
            <a:endParaRPr lang="en-US" dirty="0"/>
          </a:p>
        </p:txBody>
      </p:sp>
    </p:spTree>
    <p:extLst>
      <p:ext uri="{BB962C8B-B14F-4D97-AF65-F5344CB8AC3E}">
        <p14:creationId xmlns:p14="http://schemas.microsoft.com/office/powerpoint/2010/main" val="29117473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a:t>Psychological Services</a:t>
            </a:r>
          </a:p>
        </p:txBody>
      </p:sp>
      <p:sp>
        <p:nvSpPr>
          <p:cNvPr id="497667" name="Rectangle 3"/>
          <p:cNvSpPr>
            <a:spLocks noGrp="1" noChangeArrowheads="1"/>
          </p:cNvSpPr>
          <p:nvPr>
            <p:ph type="body" idx="1"/>
          </p:nvPr>
        </p:nvSpPr>
        <p:spPr>
          <a:xfrm>
            <a:off x="765175" y="1730638"/>
            <a:ext cx="7612064" cy="4522244"/>
          </a:xfrm>
        </p:spPr>
        <p:txBody>
          <a:bodyPr>
            <a:noAutofit/>
          </a:bodyPr>
          <a:lstStyle/>
          <a:p>
            <a:pPr>
              <a:lnSpc>
                <a:spcPct val="90000"/>
              </a:lnSpc>
              <a:buFont typeface="Wingdings" charset="0"/>
              <a:buNone/>
            </a:pPr>
            <a:r>
              <a:rPr lang="en-US" sz="3200" dirty="0"/>
              <a:t>Administering… tests and other assessment procedures</a:t>
            </a:r>
          </a:p>
          <a:p>
            <a:pPr>
              <a:lnSpc>
                <a:spcPct val="90000"/>
              </a:lnSpc>
              <a:buFont typeface="Wingdings" charset="0"/>
              <a:buNone/>
            </a:pPr>
            <a:r>
              <a:rPr lang="en-US" sz="3200" dirty="0"/>
              <a:t>Interpreting assessment results</a:t>
            </a:r>
          </a:p>
          <a:p>
            <a:pPr>
              <a:lnSpc>
                <a:spcPct val="90000"/>
              </a:lnSpc>
              <a:buFont typeface="Wingdings" charset="0"/>
              <a:buNone/>
            </a:pPr>
            <a:r>
              <a:rPr lang="en-US" sz="3200" dirty="0"/>
              <a:t>Obtaining, integrating, and interpreting information about child behavior and conditions related to learning</a:t>
            </a:r>
          </a:p>
          <a:p>
            <a:pPr>
              <a:lnSpc>
                <a:spcPct val="90000"/>
              </a:lnSpc>
              <a:buFont typeface="Wingdings" charset="0"/>
              <a:buNone/>
            </a:pPr>
            <a:r>
              <a:rPr lang="en-US" sz="3200" dirty="0"/>
              <a:t>Consulting with other staff members… to meet the special education needs of children as indicated by … evaluations</a:t>
            </a:r>
          </a:p>
        </p:txBody>
      </p:sp>
    </p:spTree>
    <p:extLst>
      <p:ext uri="{BB962C8B-B14F-4D97-AF65-F5344CB8AC3E}">
        <p14:creationId xmlns:p14="http://schemas.microsoft.com/office/powerpoint/2010/main" val="3833120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r>
              <a:rPr lang="en-US"/>
              <a:t>More Psychological Services</a:t>
            </a:r>
          </a:p>
        </p:txBody>
      </p:sp>
      <p:sp>
        <p:nvSpPr>
          <p:cNvPr id="498691" name="Rectangle 3"/>
          <p:cNvSpPr>
            <a:spLocks noGrp="1" noChangeArrowheads="1"/>
          </p:cNvSpPr>
          <p:nvPr>
            <p:ph type="body" idx="1"/>
          </p:nvPr>
        </p:nvSpPr>
        <p:spPr/>
        <p:txBody>
          <a:bodyPr/>
          <a:lstStyle/>
          <a:p>
            <a:pPr>
              <a:lnSpc>
                <a:spcPct val="90000"/>
              </a:lnSpc>
              <a:buFont typeface="Wingdings" charset="0"/>
              <a:buNone/>
            </a:pPr>
            <a:r>
              <a:rPr lang="en-US" sz="3200" dirty="0"/>
              <a:t>Planning and managing a program of psychological services, including psychological counseling for children and parents</a:t>
            </a:r>
          </a:p>
          <a:p>
            <a:pPr>
              <a:lnSpc>
                <a:spcPct val="90000"/>
              </a:lnSpc>
              <a:buFont typeface="Wingdings" charset="0"/>
              <a:buNone/>
            </a:pPr>
            <a:r>
              <a:rPr lang="en-US" sz="3200" dirty="0"/>
              <a:t>Assisting in developing positive behavioral intervention strategies </a:t>
            </a:r>
          </a:p>
          <a:p>
            <a:pPr>
              <a:buFont typeface="Wingdings" charset="0"/>
              <a:buNone/>
            </a:pPr>
            <a:endParaRPr lang="en-US" dirty="0"/>
          </a:p>
        </p:txBody>
      </p:sp>
    </p:spTree>
    <p:extLst>
      <p:ext uri="{BB962C8B-B14F-4D97-AF65-F5344CB8AC3E}">
        <p14:creationId xmlns:p14="http://schemas.microsoft.com/office/powerpoint/2010/main" val="4435990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a:t>Context</a:t>
            </a:r>
          </a:p>
        </p:txBody>
      </p:sp>
      <p:sp>
        <p:nvSpPr>
          <p:cNvPr id="499715" name="Rectangle 3"/>
          <p:cNvSpPr>
            <a:spLocks noGrp="1" noChangeArrowheads="1"/>
          </p:cNvSpPr>
          <p:nvPr>
            <p:ph type="body" idx="1"/>
          </p:nvPr>
        </p:nvSpPr>
        <p:spPr/>
        <p:txBody>
          <a:bodyPr/>
          <a:lstStyle/>
          <a:p>
            <a:pPr>
              <a:buFont typeface="Wingdings" charset="0"/>
              <a:buNone/>
            </a:pPr>
            <a:r>
              <a:rPr lang="en-US"/>
              <a:t> </a:t>
            </a:r>
          </a:p>
        </p:txBody>
      </p:sp>
      <p:sp>
        <p:nvSpPr>
          <p:cNvPr id="499716" name="Rectangle 4"/>
          <p:cNvSpPr>
            <a:spLocks noChangeArrowheads="1"/>
          </p:cNvSpPr>
          <p:nvPr/>
        </p:nvSpPr>
        <p:spPr bwMode="auto">
          <a:xfrm>
            <a:off x="762000" y="2057400"/>
            <a:ext cx="6248400" cy="1295400"/>
          </a:xfrm>
          <a:prstGeom prst="rect">
            <a:avLst/>
          </a:prstGeom>
          <a:solidFill>
            <a:schemeClr val="accent1"/>
          </a:solidFill>
          <a:ln w="9525">
            <a:solidFill>
              <a:schemeClr val="tx1"/>
            </a:solidFill>
            <a:miter lim="800000"/>
            <a:headEnd/>
            <a:tailEnd/>
          </a:ln>
        </p:spPr>
        <p:txBody>
          <a:bodyPr wrap="none" anchor="ctr"/>
          <a:lstStyle/>
          <a:p>
            <a:pPr algn="ctr"/>
            <a:r>
              <a:rPr lang="en-US" sz="2400" b="1">
                <a:cs typeface="ＭＳ Ｐゴシック" charset="0"/>
              </a:rPr>
              <a:t>Instructional Services</a:t>
            </a:r>
            <a:endParaRPr lang="en-US" sz="2400">
              <a:cs typeface="ＭＳ Ｐゴシック" charset="0"/>
            </a:endParaRPr>
          </a:p>
          <a:p>
            <a:pPr algn="ctr"/>
            <a:r>
              <a:rPr lang="en-US" sz="2400">
                <a:cs typeface="ＭＳ Ｐゴシック" charset="0"/>
              </a:rPr>
              <a:t>Resource, reading program, </a:t>
            </a:r>
          </a:p>
          <a:p>
            <a:pPr algn="ctr"/>
            <a:r>
              <a:rPr lang="en-US" sz="2400">
                <a:cs typeface="ＭＳ Ｐゴシック" charset="0"/>
              </a:rPr>
              <a:t>specialized instruction, etc.</a:t>
            </a:r>
          </a:p>
        </p:txBody>
      </p:sp>
      <p:sp>
        <p:nvSpPr>
          <p:cNvPr id="499717" name="Rectangle 5"/>
          <p:cNvSpPr>
            <a:spLocks noChangeArrowheads="1"/>
          </p:cNvSpPr>
          <p:nvPr/>
        </p:nvSpPr>
        <p:spPr bwMode="auto">
          <a:xfrm>
            <a:off x="3124200" y="4419600"/>
            <a:ext cx="4267200" cy="1371600"/>
          </a:xfrm>
          <a:prstGeom prst="rect">
            <a:avLst/>
          </a:prstGeom>
          <a:solidFill>
            <a:schemeClr val="accent1"/>
          </a:solidFill>
          <a:ln w="9525">
            <a:solidFill>
              <a:schemeClr val="tx1"/>
            </a:solidFill>
            <a:miter lim="800000"/>
            <a:headEnd/>
            <a:tailEnd/>
          </a:ln>
        </p:spPr>
        <p:txBody>
          <a:bodyPr wrap="none" anchor="ctr"/>
          <a:lstStyle/>
          <a:p>
            <a:pPr algn="ctr"/>
            <a:r>
              <a:rPr lang="en-US" sz="2400" b="1">
                <a:cs typeface="ＭＳ Ｐゴシック" charset="0"/>
              </a:rPr>
              <a:t>Various Related Services</a:t>
            </a:r>
            <a:endParaRPr lang="en-US" sz="2400">
              <a:cs typeface="ＭＳ Ｐゴシック" charset="0"/>
            </a:endParaRPr>
          </a:p>
          <a:p>
            <a:pPr algn="ctr"/>
            <a:r>
              <a:rPr lang="en-US" sz="2400">
                <a:cs typeface="ＭＳ Ｐゴシック" charset="0"/>
              </a:rPr>
              <a:t>OT, Counseling, PT, etc.</a:t>
            </a:r>
          </a:p>
        </p:txBody>
      </p:sp>
      <p:sp>
        <p:nvSpPr>
          <p:cNvPr id="499718" name="Line 6"/>
          <p:cNvSpPr>
            <a:spLocks noChangeShapeType="1"/>
          </p:cNvSpPr>
          <p:nvPr/>
        </p:nvSpPr>
        <p:spPr bwMode="auto">
          <a:xfrm flipV="1">
            <a:off x="4876800" y="3657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9719" name="Line 7"/>
          <p:cNvSpPr>
            <a:spLocks noChangeShapeType="1"/>
          </p:cNvSpPr>
          <p:nvPr/>
        </p:nvSpPr>
        <p:spPr bwMode="auto">
          <a:xfrm flipV="1">
            <a:off x="5867400" y="3657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9720" name="Line 8"/>
          <p:cNvSpPr>
            <a:spLocks noChangeShapeType="1"/>
          </p:cNvSpPr>
          <p:nvPr/>
        </p:nvSpPr>
        <p:spPr bwMode="auto">
          <a:xfrm flipV="1">
            <a:off x="6705600" y="35052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9721" name="Line 9"/>
          <p:cNvSpPr>
            <a:spLocks noChangeShapeType="1"/>
          </p:cNvSpPr>
          <p:nvPr/>
        </p:nvSpPr>
        <p:spPr bwMode="auto">
          <a:xfrm flipV="1">
            <a:off x="3810000" y="36576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970503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r>
              <a:rPr lang="en-US" dirty="0"/>
              <a:t>What is Counseling </a:t>
            </a:r>
            <a:r>
              <a:rPr lang="en-US" dirty="0" smtClean="0"/>
              <a:t>as a Related Service?</a:t>
            </a:r>
            <a:endParaRPr lang="en-US" dirty="0"/>
          </a:p>
        </p:txBody>
      </p:sp>
      <p:sp>
        <p:nvSpPr>
          <p:cNvPr id="502787" name="Rectangle 3"/>
          <p:cNvSpPr>
            <a:spLocks noGrp="1" noChangeArrowheads="1"/>
          </p:cNvSpPr>
          <p:nvPr>
            <p:ph type="body" idx="1"/>
          </p:nvPr>
        </p:nvSpPr>
        <p:spPr>
          <a:xfrm>
            <a:off x="1828800" y="1600200"/>
            <a:ext cx="6858000" cy="4530725"/>
          </a:xfrm>
        </p:spPr>
        <p:txBody>
          <a:bodyPr>
            <a:normAutofit fontScale="92500"/>
          </a:bodyPr>
          <a:lstStyle/>
          <a:p>
            <a:pPr>
              <a:lnSpc>
                <a:spcPct val="90000"/>
              </a:lnSpc>
              <a:buFont typeface="Wingdings" charset="0"/>
              <a:buNone/>
            </a:pPr>
            <a:endParaRPr lang="en-US" dirty="0" smtClean="0"/>
          </a:p>
          <a:p>
            <a:pPr>
              <a:lnSpc>
                <a:spcPct val="90000"/>
              </a:lnSpc>
              <a:buFont typeface="Wingdings" charset="0"/>
              <a:buNone/>
            </a:pPr>
            <a:r>
              <a:rPr lang="en-US" sz="3200" dirty="0" smtClean="0"/>
              <a:t>Recall </a:t>
            </a:r>
            <a:r>
              <a:rPr lang="en-US" sz="3200" dirty="0"/>
              <a:t>that IDEIA is vague on the subject.</a:t>
            </a:r>
          </a:p>
          <a:p>
            <a:pPr>
              <a:lnSpc>
                <a:spcPct val="90000"/>
              </a:lnSpc>
              <a:buFont typeface="Wingdings" charset="0"/>
              <a:buNone/>
            </a:pPr>
            <a:endParaRPr lang="en-US" sz="3200" dirty="0"/>
          </a:p>
          <a:p>
            <a:pPr>
              <a:lnSpc>
                <a:spcPct val="90000"/>
              </a:lnSpc>
              <a:buFont typeface="Wingdings" charset="0"/>
              <a:buNone/>
            </a:pPr>
            <a:r>
              <a:rPr lang="en-US" sz="3200" dirty="0"/>
              <a:t>Essentially, it a service (or set of services) provided to address </a:t>
            </a:r>
            <a:r>
              <a:rPr lang="en-US" sz="3200" i="1" dirty="0"/>
              <a:t>social, emotional, and behavioral functioning</a:t>
            </a:r>
            <a:r>
              <a:rPr lang="en-US" sz="3200" dirty="0"/>
              <a:t> in an effort to assist a child to </a:t>
            </a:r>
            <a:r>
              <a:rPr lang="en-US" sz="3200" b="1" dirty="0"/>
              <a:t>benefit from special education</a:t>
            </a:r>
            <a:r>
              <a:rPr lang="en-US" sz="3200" dirty="0" smtClean="0"/>
              <a:t>.</a:t>
            </a:r>
            <a:endParaRPr lang="en-US" sz="3200" dirty="0"/>
          </a:p>
        </p:txBody>
      </p:sp>
    </p:spTree>
    <p:extLst>
      <p:ext uri="{BB962C8B-B14F-4D97-AF65-F5344CB8AC3E}">
        <p14:creationId xmlns:p14="http://schemas.microsoft.com/office/powerpoint/2010/main" val="18793568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dirty="0"/>
              <a:t>Purpose of Counseling </a:t>
            </a:r>
            <a:r>
              <a:rPr lang="en-US" dirty="0" smtClean="0"/>
              <a:t>as a Related Service?</a:t>
            </a:r>
            <a:endParaRPr lang="en-US" dirty="0"/>
          </a:p>
        </p:txBody>
      </p:sp>
      <p:sp>
        <p:nvSpPr>
          <p:cNvPr id="504835" name="Rectangle 3"/>
          <p:cNvSpPr>
            <a:spLocks noGrp="1" noChangeArrowheads="1"/>
          </p:cNvSpPr>
          <p:nvPr>
            <p:ph type="body" idx="1"/>
          </p:nvPr>
        </p:nvSpPr>
        <p:spPr>
          <a:xfrm>
            <a:off x="1828800" y="1600200"/>
            <a:ext cx="6858000" cy="4530725"/>
          </a:xfrm>
        </p:spPr>
        <p:txBody>
          <a:bodyPr/>
          <a:lstStyle/>
          <a:p>
            <a:pPr>
              <a:lnSpc>
                <a:spcPct val="90000"/>
              </a:lnSpc>
              <a:buFont typeface="Wingdings" charset="0"/>
              <a:buNone/>
            </a:pPr>
            <a:endParaRPr lang="en-US" sz="3200" dirty="0" smtClean="0"/>
          </a:p>
          <a:p>
            <a:pPr>
              <a:lnSpc>
                <a:spcPct val="90000"/>
              </a:lnSpc>
              <a:buFont typeface="Wingdings" charset="0"/>
              <a:buNone/>
            </a:pPr>
            <a:r>
              <a:rPr lang="en-US" sz="3200" dirty="0" smtClean="0"/>
              <a:t>Ultimately</a:t>
            </a:r>
            <a:r>
              <a:rPr lang="en-US" sz="3200" dirty="0"/>
              <a:t>, the purpose of counseling is dismissal from counseling.</a:t>
            </a:r>
          </a:p>
          <a:p>
            <a:pPr>
              <a:lnSpc>
                <a:spcPct val="90000"/>
              </a:lnSpc>
              <a:buFont typeface="Wingdings" charset="0"/>
              <a:buNone/>
            </a:pPr>
            <a:endParaRPr lang="en-US" sz="3200" dirty="0"/>
          </a:p>
          <a:p>
            <a:pPr>
              <a:lnSpc>
                <a:spcPct val="90000"/>
              </a:lnSpc>
              <a:buFont typeface="Wingdings" charset="0"/>
              <a:buNone/>
            </a:pPr>
            <a:r>
              <a:rPr lang="en-US" sz="3200" dirty="0"/>
              <a:t>Short term goals and objectives will move us in the direction of dismissal</a:t>
            </a:r>
            <a:r>
              <a:rPr lang="en-US" dirty="0"/>
              <a:t>.</a:t>
            </a:r>
            <a:endParaRPr lang="en-US" sz="2800" dirty="0"/>
          </a:p>
        </p:txBody>
      </p:sp>
    </p:spTree>
    <p:extLst>
      <p:ext uri="{BB962C8B-B14F-4D97-AF65-F5344CB8AC3E}">
        <p14:creationId xmlns:p14="http://schemas.microsoft.com/office/powerpoint/2010/main" val="21527579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Steps</a:t>
            </a:r>
            <a:endParaRPr lang="en-US" dirty="0"/>
          </a:p>
        </p:txBody>
      </p:sp>
      <p:sp>
        <p:nvSpPr>
          <p:cNvPr id="3" name="Content Placeholder 2"/>
          <p:cNvSpPr>
            <a:spLocks noGrp="1"/>
          </p:cNvSpPr>
          <p:nvPr>
            <p:ph idx="1"/>
          </p:nvPr>
        </p:nvSpPr>
        <p:spPr/>
        <p:txBody>
          <a:bodyPr/>
          <a:lstStyle/>
          <a:p>
            <a:r>
              <a:rPr lang="en-US" dirty="0" smtClean="0"/>
              <a:t>Chapter 7 (The Counseling Process) and Chapter 8 (Working with Teams and Systems)</a:t>
            </a:r>
          </a:p>
          <a:p>
            <a:r>
              <a:rPr lang="en-US" dirty="0" smtClean="0"/>
              <a:t>Referral, assessment, IEP Development, consent, intervention, progress monitoring, dismissal</a:t>
            </a:r>
            <a:endParaRPr lang="en-US" dirty="0"/>
          </a:p>
        </p:txBody>
      </p:sp>
    </p:spTree>
    <p:extLst>
      <p:ext uri="{BB962C8B-B14F-4D97-AF65-F5344CB8AC3E}">
        <p14:creationId xmlns:p14="http://schemas.microsoft.com/office/powerpoint/2010/main" val="28851400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For the IEP Team</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buNone/>
            </a:pPr>
            <a:r>
              <a:rPr lang="en-US" sz="2800" dirty="0" smtClean="0"/>
              <a:t>See handout  “</a:t>
            </a:r>
            <a:r>
              <a:rPr lang="en-US" sz="2800" dirty="0">
                <a:effectLst/>
              </a:rPr>
              <a:t>Developing Goals for Behavioral, Social, and Emotional Concerns </a:t>
            </a:r>
            <a:r>
              <a:rPr lang="en-US" sz="2800" dirty="0" smtClean="0"/>
              <a:t>” for small group activity</a:t>
            </a:r>
            <a:endParaRPr lang="en-US" sz="2800" dirty="0"/>
          </a:p>
        </p:txBody>
      </p:sp>
    </p:spTree>
    <p:extLst>
      <p:ext uri="{BB962C8B-B14F-4D97-AF65-F5344CB8AC3E}">
        <p14:creationId xmlns:p14="http://schemas.microsoft.com/office/powerpoint/2010/main" val="17356935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a:t>
            </a:r>
            <a:endParaRPr lang="en-US" dirty="0"/>
          </a:p>
        </p:txBody>
      </p:sp>
      <p:sp>
        <p:nvSpPr>
          <p:cNvPr id="3" name="Content Placeholder 2"/>
          <p:cNvSpPr>
            <a:spLocks noGrp="1"/>
          </p:cNvSpPr>
          <p:nvPr>
            <p:ph idx="1"/>
          </p:nvPr>
        </p:nvSpPr>
        <p:spPr>
          <a:xfrm>
            <a:off x="765175" y="2070846"/>
            <a:ext cx="7612064" cy="4660154"/>
          </a:xfrm>
        </p:spPr>
        <p:txBody>
          <a:bodyPr/>
          <a:lstStyle/>
          <a:p>
            <a:r>
              <a:rPr lang="en-US" dirty="0" smtClean="0"/>
              <a:t>Referral should ideally be an extension of the RTI process</a:t>
            </a:r>
          </a:p>
          <a:p>
            <a:r>
              <a:rPr lang="en-US" dirty="0" smtClean="0"/>
              <a:t>Are there good Tier I practices in place?</a:t>
            </a:r>
          </a:p>
          <a:p>
            <a:r>
              <a:rPr lang="en-US" dirty="0" smtClean="0"/>
              <a:t>Referral for related services should ask specific questions.	</a:t>
            </a:r>
          </a:p>
          <a:p>
            <a:pPr lvl="1"/>
            <a:r>
              <a:rPr lang="en-US" dirty="0" smtClean="0"/>
              <a:t>Does X need counseling to be successful in school?</a:t>
            </a:r>
          </a:p>
          <a:p>
            <a:pPr lvl="1"/>
            <a:r>
              <a:rPr lang="en-US" dirty="0" smtClean="0"/>
              <a:t>Does X have competencies to make counseling beneficial?</a:t>
            </a:r>
          </a:p>
          <a:p>
            <a:pPr lvl="1"/>
            <a:r>
              <a:rPr lang="en-US" dirty="0" smtClean="0"/>
              <a:t>If counseling is indicated, what are the goals? (Note: don’t put the cart before the horse!)</a:t>
            </a:r>
            <a:endParaRPr lang="en-US" dirty="0"/>
          </a:p>
        </p:txBody>
      </p:sp>
    </p:spTree>
    <p:extLst>
      <p:ext uri="{BB962C8B-B14F-4D97-AF65-F5344CB8AC3E}">
        <p14:creationId xmlns:p14="http://schemas.microsoft.com/office/powerpoint/2010/main" val="24739923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for Counseling</a:t>
            </a:r>
            <a:endParaRPr lang="en-US" dirty="0"/>
          </a:p>
        </p:txBody>
      </p:sp>
      <p:sp>
        <p:nvSpPr>
          <p:cNvPr id="3" name="Content Placeholder 2"/>
          <p:cNvSpPr>
            <a:spLocks noGrp="1"/>
          </p:cNvSpPr>
          <p:nvPr>
            <p:ph idx="1"/>
          </p:nvPr>
        </p:nvSpPr>
        <p:spPr/>
        <p:txBody>
          <a:bodyPr/>
          <a:lstStyle/>
          <a:p>
            <a:r>
              <a:rPr lang="en-US" dirty="0" smtClean="0"/>
              <a:t>FIE and RTI</a:t>
            </a:r>
          </a:p>
          <a:p>
            <a:r>
              <a:rPr lang="en-US" dirty="0" smtClean="0"/>
              <a:t>Referral</a:t>
            </a:r>
          </a:p>
          <a:p>
            <a:r>
              <a:rPr lang="en-US" dirty="0" smtClean="0"/>
              <a:t>Archival data</a:t>
            </a:r>
          </a:p>
          <a:p>
            <a:r>
              <a:rPr lang="en-US" dirty="0" smtClean="0"/>
              <a:t>Interviews</a:t>
            </a:r>
          </a:p>
          <a:p>
            <a:endParaRPr lang="en-US" dirty="0"/>
          </a:p>
          <a:p>
            <a:pPr marL="0" indent="0">
              <a:buNone/>
            </a:pPr>
            <a:r>
              <a:rPr lang="en-US" dirty="0" smtClean="0"/>
              <a:t>Sample Assessment for Review</a:t>
            </a:r>
            <a:endParaRPr lang="en-US" dirty="0"/>
          </a:p>
        </p:txBody>
      </p:sp>
    </p:spTree>
    <p:extLst>
      <p:ext uri="{BB962C8B-B14F-4D97-AF65-F5344CB8AC3E}">
        <p14:creationId xmlns:p14="http://schemas.microsoft.com/office/powerpoint/2010/main" val="8202011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395111"/>
            <a:ext cx="8128000" cy="4524315"/>
          </a:xfrm>
          <a:prstGeom prst="rect">
            <a:avLst/>
          </a:prstGeom>
          <a:noFill/>
        </p:spPr>
        <p:txBody>
          <a:bodyPr wrap="square" rtlCol="0">
            <a:spAutoFit/>
          </a:bodyPr>
          <a:lstStyle/>
          <a:p>
            <a:pPr algn="ctr"/>
            <a:r>
              <a:rPr lang="en-US" sz="3200" b="1" dirty="0" smtClean="0"/>
              <a:t>Who Are You?</a:t>
            </a:r>
          </a:p>
          <a:p>
            <a:pPr algn="ctr"/>
            <a:endParaRPr lang="en-US" sz="3200" dirty="0" smtClean="0"/>
          </a:p>
          <a:p>
            <a:r>
              <a:rPr lang="en-US" sz="3200" dirty="0" smtClean="0"/>
              <a:t>Do you have a counseling role in your district? Percentage time?</a:t>
            </a:r>
          </a:p>
          <a:p>
            <a:endParaRPr lang="en-US" sz="3200" dirty="0"/>
          </a:p>
          <a:p>
            <a:r>
              <a:rPr lang="en-US" sz="3200" dirty="0" smtClean="0"/>
              <a:t>Elementary, Secondary, Multiple?</a:t>
            </a:r>
          </a:p>
          <a:p>
            <a:endParaRPr lang="en-US" sz="3200" dirty="0" smtClean="0"/>
          </a:p>
          <a:p>
            <a:r>
              <a:rPr lang="en-US" sz="3200" dirty="0" smtClean="0"/>
              <a:t>What is your comfort level with counseling?</a:t>
            </a:r>
            <a:endParaRPr lang="en-US" sz="3200" dirty="0"/>
          </a:p>
        </p:txBody>
      </p:sp>
    </p:spTree>
    <p:extLst>
      <p:ext uri="{BB962C8B-B14F-4D97-AF65-F5344CB8AC3E}">
        <p14:creationId xmlns:p14="http://schemas.microsoft.com/office/powerpoint/2010/main" val="27706080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a:t>IDEIA 2004 Requirements</a:t>
            </a:r>
          </a:p>
        </p:txBody>
      </p:sp>
      <p:sp>
        <p:nvSpPr>
          <p:cNvPr id="37891" name="Rectangle 3"/>
          <p:cNvSpPr>
            <a:spLocks noGrp="1" noChangeArrowheads="1"/>
          </p:cNvSpPr>
          <p:nvPr>
            <p:ph idx="1"/>
          </p:nvPr>
        </p:nvSpPr>
        <p:spPr>
          <a:xfrm>
            <a:off x="1371600" y="1981200"/>
            <a:ext cx="7086600" cy="4114800"/>
          </a:xfrm>
        </p:spPr>
        <p:txBody>
          <a:bodyPr>
            <a:normAutofit fontScale="92500" lnSpcReduction="10000"/>
          </a:bodyPr>
          <a:lstStyle/>
          <a:p>
            <a:pPr indent="7938" eaLnBrk="1" hangingPunct="1">
              <a:buFont typeface="Wingdings" pitchFamily="-105" charset="2"/>
              <a:buNone/>
              <a:defRPr/>
            </a:pPr>
            <a:r>
              <a:rPr lang="en-US" sz="3200" dirty="0" smtClean="0"/>
              <a:t>PLAAFP (¡</a:t>
            </a:r>
            <a:r>
              <a:rPr lang="en-US" sz="3200" dirty="0" err="1" smtClean="0"/>
              <a:t>Salud</a:t>
            </a:r>
            <a:r>
              <a:rPr lang="en-US" sz="3200" dirty="0" smtClean="0"/>
              <a:t>!): Present Levels of Academic Achievement and Functional Performance</a:t>
            </a:r>
          </a:p>
          <a:p>
            <a:pPr eaLnBrk="1" hangingPunct="1">
              <a:buFont typeface="Wingdings" pitchFamily="-105" charset="2"/>
              <a:buNone/>
              <a:defRPr/>
            </a:pPr>
            <a:r>
              <a:rPr lang="en-US" sz="3200" dirty="0" smtClean="0"/>
              <a:t>Statement </a:t>
            </a:r>
            <a:r>
              <a:rPr lang="en-US" sz="3200" dirty="0"/>
              <a:t>of child’s present level of functioning:</a:t>
            </a:r>
          </a:p>
          <a:p>
            <a:pPr eaLnBrk="1" hangingPunct="1">
              <a:buFont typeface="Wingdings" pitchFamily="-105" charset="2"/>
              <a:buNone/>
              <a:defRPr/>
            </a:pPr>
            <a:r>
              <a:rPr lang="en-US" sz="3200" dirty="0"/>
              <a:t>How the child’s disability affects the child’s involvement and progress in the general education curriculum</a:t>
            </a:r>
          </a:p>
          <a:p>
            <a:pPr eaLnBrk="1" hangingPunct="1">
              <a:buFont typeface="Wingdings" pitchFamily="-105" charset="2"/>
              <a:buNone/>
              <a:defRPr/>
            </a:pPr>
            <a:endParaRPr lang="en-US" sz="3200" dirty="0"/>
          </a:p>
        </p:txBody>
      </p:sp>
    </p:spTree>
    <p:extLst>
      <p:ext uri="{BB962C8B-B14F-4D97-AF65-F5344CB8AC3E}">
        <p14:creationId xmlns:p14="http://schemas.microsoft.com/office/powerpoint/2010/main" val="28803786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defRPr/>
            </a:pPr>
            <a:r>
              <a:rPr lang="en-US"/>
              <a:t>Present Level of Functioning</a:t>
            </a:r>
          </a:p>
        </p:txBody>
      </p:sp>
      <p:sp>
        <p:nvSpPr>
          <p:cNvPr id="41987" name="Rectangle 3"/>
          <p:cNvSpPr>
            <a:spLocks noGrp="1" noChangeArrowheads="1"/>
          </p:cNvSpPr>
          <p:nvPr>
            <p:ph idx="1"/>
          </p:nvPr>
        </p:nvSpPr>
        <p:spPr>
          <a:xfrm>
            <a:off x="1371600" y="1981200"/>
            <a:ext cx="7086600" cy="4114800"/>
          </a:xfrm>
        </p:spPr>
        <p:txBody>
          <a:bodyPr>
            <a:normAutofit/>
          </a:bodyPr>
          <a:lstStyle/>
          <a:p>
            <a:pPr indent="0" eaLnBrk="1" hangingPunct="1">
              <a:lnSpc>
                <a:spcPct val="90000"/>
              </a:lnSpc>
              <a:buFont typeface="Wingdings" pitchFamily="-105" charset="2"/>
              <a:buNone/>
              <a:defRPr/>
            </a:pPr>
            <a:r>
              <a:rPr lang="en-US" sz="3200" i="1" dirty="0"/>
              <a:t>Suzie’s frequent anger outbursts and difficulty getting along with peers have a significant negative impact on her academic progress and development of socialization skills.  She has a strong desire to please adults and is motivated to improve her social, emotional, and behavioral functioning.</a:t>
            </a:r>
            <a:endParaRPr lang="en-US" sz="3200" dirty="0"/>
          </a:p>
          <a:p>
            <a:pPr eaLnBrk="1" hangingPunct="1">
              <a:lnSpc>
                <a:spcPct val="90000"/>
              </a:lnSpc>
              <a:buFont typeface="Wingdings" pitchFamily="-105" charset="2"/>
              <a:buNone/>
              <a:defRPr/>
            </a:pPr>
            <a:endParaRPr lang="en-US" sz="3200" dirty="0"/>
          </a:p>
        </p:txBody>
      </p:sp>
    </p:spTree>
    <p:extLst>
      <p:ext uri="{BB962C8B-B14F-4D97-AF65-F5344CB8AC3E}">
        <p14:creationId xmlns:p14="http://schemas.microsoft.com/office/powerpoint/2010/main" val="8214047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a:t>IDEIA 2004 Requirements</a:t>
            </a:r>
          </a:p>
        </p:txBody>
      </p:sp>
      <p:sp>
        <p:nvSpPr>
          <p:cNvPr id="40963" name="Rectangle 3"/>
          <p:cNvSpPr>
            <a:spLocks noGrp="1" noChangeArrowheads="1"/>
          </p:cNvSpPr>
          <p:nvPr>
            <p:ph idx="1"/>
          </p:nvPr>
        </p:nvSpPr>
        <p:spPr>
          <a:xfrm>
            <a:off x="457200" y="1981199"/>
            <a:ext cx="8001000" cy="4544667"/>
          </a:xfrm>
        </p:spPr>
        <p:txBody>
          <a:bodyPr>
            <a:noAutofit/>
          </a:bodyPr>
          <a:lstStyle/>
          <a:p>
            <a:pPr eaLnBrk="1" hangingPunct="1">
              <a:lnSpc>
                <a:spcPct val="90000"/>
              </a:lnSpc>
              <a:buFont typeface="Wingdings" pitchFamily="-105" charset="2"/>
              <a:buNone/>
              <a:defRPr/>
            </a:pPr>
            <a:r>
              <a:rPr lang="en-US" sz="3200" dirty="0"/>
              <a:t>Statement of measurable annual goals</a:t>
            </a:r>
            <a:r>
              <a:rPr lang="en-US" sz="3200" i="1" dirty="0"/>
              <a:t> </a:t>
            </a:r>
            <a:r>
              <a:rPr lang="en-US" sz="3200" dirty="0"/>
              <a:t>designed to:</a:t>
            </a:r>
          </a:p>
          <a:p>
            <a:pPr eaLnBrk="1" hangingPunct="1">
              <a:lnSpc>
                <a:spcPct val="90000"/>
              </a:lnSpc>
              <a:buFont typeface="Wingdings" pitchFamily="-105" charset="2"/>
              <a:buNone/>
              <a:defRPr/>
            </a:pPr>
            <a:r>
              <a:rPr lang="en-US" sz="3200" dirty="0"/>
              <a:t>Meet the child’s needs </a:t>
            </a:r>
            <a:r>
              <a:rPr lang="en-US" sz="3200" i="1" dirty="0"/>
              <a:t>that </a:t>
            </a:r>
            <a:r>
              <a:rPr lang="en-US" sz="3200" i="1" dirty="0" smtClean="0"/>
              <a:t>result </a:t>
            </a:r>
            <a:r>
              <a:rPr lang="en-US" sz="3200" i="1" dirty="0"/>
              <a:t>from the child’s disability</a:t>
            </a:r>
            <a:r>
              <a:rPr lang="en-US" sz="3200" dirty="0"/>
              <a:t> to enable the child to be involved in and make progress in the general education curriculum and</a:t>
            </a:r>
          </a:p>
          <a:p>
            <a:pPr eaLnBrk="1" hangingPunct="1">
              <a:lnSpc>
                <a:spcPct val="90000"/>
              </a:lnSpc>
              <a:buFont typeface="Wingdings" pitchFamily="-105" charset="2"/>
              <a:buNone/>
              <a:defRPr/>
            </a:pPr>
            <a:r>
              <a:rPr lang="en-US" sz="3200" dirty="0"/>
              <a:t>Meet each of the child’s other educational needs </a:t>
            </a:r>
            <a:r>
              <a:rPr lang="en-US" sz="3200" i="1" dirty="0"/>
              <a:t>that result from the child’s disability</a:t>
            </a:r>
          </a:p>
          <a:p>
            <a:pPr eaLnBrk="1" hangingPunct="1">
              <a:lnSpc>
                <a:spcPct val="90000"/>
              </a:lnSpc>
              <a:buFont typeface="Wingdings" pitchFamily="-105" charset="2"/>
              <a:buNone/>
              <a:defRPr/>
            </a:pPr>
            <a:endParaRPr lang="en-US" sz="3200" dirty="0"/>
          </a:p>
        </p:txBody>
      </p:sp>
    </p:spTree>
    <p:extLst>
      <p:ext uri="{BB962C8B-B14F-4D97-AF65-F5344CB8AC3E}">
        <p14:creationId xmlns:p14="http://schemas.microsoft.com/office/powerpoint/2010/main" val="41138483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a:t>IDEIA 2004 Requirements</a:t>
            </a:r>
          </a:p>
        </p:txBody>
      </p:sp>
      <p:sp>
        <p:nvSpPr>
          <p:cNvPr id="44035" name="Rectangle 3"/>
          <p:cNvSpPr>
            <a:spLocks noGrp="1" noChangeArrowheads="1"/>
          </p:cNvSpPr>
          <p:nvPr>
            <p:ph idx="1"/>
          </p:nvPr>
        </p:nvSpPr>
        <p:spPr>
          <a:xfrm>
            <a:off x="1371600" y="1981200"/>
            <a:ext cx="7086600" cy="4114800"/>
          </a:xfrm>
        </p:spPr>
        <p:txBody>
          <a:bodyPr>
            <a:normAutofit fontScale="92500" lnSpcReduction="20000"/>
          </a:bodyPr>
          <a:lstStyle/>
          <a:p>
            <a:pPr eaLnBrk="1" hangingPunct="1">
              <a:lnSpc>
                <a:spcPct val="90000"/>
              </a:lnSpc>
              <a:buFont typeface="Wingdings" pitchFamily="-105" charset="2"/>
              <a:buNone/>
              <a:defRPr/>
            </a:pPr>
            <a:r>
              <a:rPr lang="en-US" sz="2800" dirty="0"/>
              <a:t>Annual goals must include:</a:t>
            </a:r>
            <a:endParaRPr lang="en-US" sz="2800" dirty="0" smtClean="0"/>
          </a:p>
          <a:p>
            <a:pPr eaLnBrk="1" hangingPunct="1">
              <a:lnSpc>
                <a:spcPct val="90000"/>
              </a:lnSpc>
              <a:buFont typeface="Wingdings" pitchFamily="-105" charset="2"/>
              <a:buNone/>
              <a:defRPr/>
            </a:pPr>
            <a:r>
              <a:rPr lang="en-US" sz="3200" dirty="0" smtClean="0"/>
              <a:t>Description </a:t>
            </a:r>
            <a:r>
              <a:rPr lang="en-US" sz="3200" dirty="0"/>
              <a:t>of how and when progress will be </a:t>
            </a:r>
            <a:r>
              <a:rPr lang="en-US" sz="3200" dirty="0" smtClean="0"/>
              <a:t>measured;</a:t>
            </a:r>
          </a:p>
          <a:p>
            <a:pPr>
              <a:lnSpc>
                <a:spcPct val="90000"/>
              </a:lnSpc>
              <a:buNone/>
              <a:defRPr/>
            </a:pPr>
            <a:r>
              <a:rPr lang="en-US" sz="3200" dirty="0" smtClean="0"/>
              <a:t>A statement of the related service, </a:t>
            </a:r>
            <a:r>
              <a:rPr lang="en-US" sz="3200" i="1" dirty="0" smtClean="0"/>
              <a:t>based on peer-reviewed research to the extent practicable</a:t>
            </a:r>
            <a:r>
              <a:rPr lang="en-US" sz="3200" dirty="0" smtClean="0"/>
              <a:t>, to be provided to the child, or on behalf of the child, and a statement of the program modification or supports for school personnel that will be provided to enable the child to…</a:t>
            </a:r>
          </a:p>
          <a:p>
            <a:pPr eaLnBrk="1" hangingPunct="1">
              <a:lnSpc>
                <a:spcPct val="90000"/>
              </a:lnSpc>
              <a:buFont typeface="Wingdings" pitchFamily="-105" charset="2"/>
              <a:buNone/>
              <a:defRPr/>
            </a:pPr>
            <a:endParaRPr lang="en-US" sz="2800" dirty="0" smtClean="0"/>
          </a:p>
          <a:p>
            <a:pPr eaLnBrk="1" hangingPunct="1">
              <a:lnSpc>
                <a:spcPct val="90000"/>
              </a:lnSpc>
              <a:buFont typeface="Wingdings" pitchFamily="-105" charset="2"/>
              <a:buNone/>
              <a:defRPr/>
            </a:pPr>
            <a:endParaRPr lang="en-US" sz="2800" dirty="0"/>
          </a:p>
        </p:txBody>
      </p:sp>
    </p:spTree>
    <p:extLst>
      <p:ext uri="{BB962C8B-B14F-4D97-AF65-F5344CB8AC3E}">
        <p14:creationId xmlns:p14="http://schemas.microsoft.com/office/powerpoint/2010/main" val="6097348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a:t>IDEIA 2004 Requirements</a:t>
            </a:r>
          </a:p>
        </p:txBody>
      </p:sp>
      <p:sp>
        <p:nvSpPr>
          <p:cNvPr id="39939" name="Rectangle 3"/>
          <p:cNvSpPr>
            <a:spLocks noGrp="1" noChangeArrowheads="1"/>
          </p:cNvSpPr>
          <p:nvPr>
            <p:ph idx="1"/>
          </p:nvPr>
        </p:nvSpPr>
        <p:spPr>
          <a:xfrm>
            <a:off x="1371600" y="1981200"/>
            <a:ext cx="7086600" cy="4114800"/>
          </a:xfrm>
        </p:spPr>
        <p:txBody>
          <a:bodyPr>
            <a:normAutofit fontScale="92500"/>
          </a:bodyPr>
          <a:lstStyle/>
          <a:p>
            <a:pPr eaLnBrk="1" hangingPunct="1">
              <a:lnSpc>
                <a:spcPct val="90000"/>
              </a:lnSpc>
              <a:buFont typeface="Wingdings" pitchFamily="-105" charset="2"/>
              <a:buNone/>
              <a:defRPr/>
            </a:pPr>
            <a:r>
              <a:rPr lang="en-US" sz="2800"/>
              <a:t>to enable the child to…</a:t>
            </a:r>
          </a:p>
          <a:p>
            <a:pPr eaLnBrk="1" hangingPunct="1">
              <a:lnSpc>
                <a:spcPct val="90000"/>
              </a:lnSpc>
              <a:buFont typeface="Wingdings" pitchFamily="-105" charset="2"/>
              <a:buNone/>
              <a:defRPr/>
            </a:pPr>
            <a:r>
              <a:rPr lang="en-US" sz="2800"/>
              <a:t>Advance appropriately toward attaining the annual goals</a:t>
            </a:r>
          </a:p>
          <a:p>
            <a:pPr eaLnBrk="1" hangingPunct="1">
              <a:lnSpc>
                <a:spcPct val="90000"/>
              </a:lnSpc>
              <a:buFont typeface="Wingdings" pitchFamily="-105" charset="2"/>
              <a:buNone/>
              <a:defRPr/>
            </a:pPr>
            <a:r>
              <a:rPr lang="en-US" sz="2800"/>
              <a:t>Be involved in and make progress in the general education curriculum and to participate in extracurricular activities</a:t>
            </a:r>
          </a:p>
          <a:p>
            <a:pPr eaLnBrk="1" hangingPunct="1">
              <a:lnSpc>
                <a:spcPct val="90000"/>
              </a:lnSpc>
              <a:buFont typeface="Wingdings" pitchFamily="-105" charset="2"/>
              <a:buNone/>
              <a:defRPr/>
            </a:pPr>
            <a:r>
              <a:rPr lang="en-US" sz="2800"/>
              <a:t>Be educated and participate with other children with disabilities and nondisabled children in extracurricular activities</a:t>
            </a:r>
          </a:p>
        </p:txBody>
      </p:sp>
    </p:spTree>
    <p:extLst>
      <p:ext uri="{BB962C8B-B14F-4D97-AF65-F5344CB8AC3E}">
        <p14:creationId xmlns:p14="http://schemas.microsoft.com/office/powerpoint/2010/main" val="36337396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a:t>Other Details</a:t>
            </a:r>
          </a:p>
        </p:txBody>
      </p:sp>
      <p:sp>
        <p:nvSpPr>
          <p:cNvPr id="43011" name="Rectangle 3"/>
          <p:cNvSpPr>
            <a:spLocks noGrp="1" noChangeArrowheads="1"/>
          </p:cNvSpPr>
          <p:nvPr>
            <p:ph idx="1"/>
          </p:nvPr>
        </p:nvSpPr>
        <p:spPr>
          <a:xfrm>
            <a:off x="1524000" y="1981200"/>
            <a:ext cx="6934200" cy="4114800"/>
          </a:xfrm>
        </p:spPr>
        <p:txBody>
          <a:bodyPr>
            <a:normAutofit/>
          </a:bodyPr>
          <a:lstStyle/>
          <a:p>
            <a:pPr eaLnBrk="1" hangingPunct="1">
              <a:buFont typeface="Wingdings" pitchFamily="-105" charset="2"/>
              <a:buNone/>
              <a:defRPr/>
            </a:pPr>
            <a:r>
              <a:rPr lang="en-US" sz="3200" dirty="0"/>
              <a:t>Projected date for the beginning of the services and modifications</a:t>
            </a:r>
          </a:p>
          <a:p>
            <a:pPr eaLnBrk="1" hangingPunct="1">
              <a:buFont typeface="Wingdings" pitchFamily="-105" charset="2"/>
              <a:buNone/>
              <a:defRPr/>
            </a:pPr>
            <a:r>
              <a:rPr lang="en-US" sz="3200" dirty="0"/>
              <a:t>Anticipated frequency, location, and duration</a:t>
            </a:r>
          </a:p>
          <a:p>
            <a:pPr eaLnBrk="1" hangingPunct="1">
              <a:buFont typeface="Wingdings" pitchFamily="-105" charset="2"/>
              <a:buNone/>
              <a:defRPr/>
            </a:pPr>
            <a:r>
              <a:rPr lang="en-US" sz="3200" dirty="0"/>
              <a:t>Not in IDEIA, but </a:t>
            </a:r>
            <a:r>
              <a:rPr lang="en-US" sz="3200" dirty="0" smtClean="0"/>
              <a:t>we recommend </a:t>
            </a:r>
            <a:r>
              <a:rPr lang="en-US" sz="3200" dirty="0"/>
              <a:t>a </a:t>
            </a:r>
            <a:r>
              <a:rPr lang="en-US" sz="3200" i="1" dirty="0"/>
              <a:t>projected end date.</a:t>
            </a:r>
            <a:endParaRPr lang="en-US" sz="3200" dirty="0"/>
          </a:p>
        </p:txBody>
      </p:sp>
    </p:spTree>
    <p:extLst>
      <p:ext uri="{BB962C8B-B14F-4D97-AF65-F5344CB8AC3E}">
        <p14:creationId xmlns:p14="http://schemas.microsoft.com/office/powerpoint/2010/main" val="145940491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Key Pieces of the Counseling IEP</a:t>
            </a:r>
            <a:br>
              <a:rPr lang="en-US" dirty="0" smtClean="0"/>
            </a:br>
            <a:endParaRPr lang="en-US" dirty="0"/>
          </a:p>
        </p:txBody>
      </p:sp>
      <p:sp>
        <p:nvSpPr>
          <p:cNvPr id="5" name="Content Placeholder 4"/>
          <p:cNvSpPr>
            <a:spLocks noGrp="1"/>
          </p:cNvSpPr>
          <p:nvPr>
            <p:ph idx="1"/>
          </p:nvPr>
        </p:nvSpPr>
        <p:spPr/>
        <p:txBody>
          <a:bodyPr/>
          <a:lstStyle/>
          <a:p>
            <a:r>
              <a:rPr lang="en-US" dirty="0" smtClean="0"/>
              <a:t>What are the child’s unique needs?</a:t>
            </a:r>
          </a:p>
          <a:p>
            <a:endParaRPr lang="en-US" dirty="0"/>
          </a:p>
          <a:p>
            <a:r>
              <a:rPr lang="en-US" dirty="0" smtClean="0"/>
              <a:t>What services will the school employ to address each need?</a:t>
            </a:r>
          </a:p>
          <a:p>
            <a:endParaRPr lang="en-US" dirty="0"/>
          </a:p>
          <a:p>
            <a:r>
              <a:rPr lang="en-US" dirty="0" smtClean="0"/>
              <a:t>What will the child be able to accomplish as a result of the services?</a:t>
            </a:r>
            <a:endParaRPr lang="en-US" dirty="0"/>
          </a:p>
        </p:txBody>
      </p:sp>
    </p:spTree>
    <p:extLst>
      <p:ext uri="{BB962C8B-B14F-4D97-AF65-F5344CB8AC3E}">
        <p14:creationId xmlns:p14="http://schemas.microsoft.com/office/powerpoint/2010/main" val="34856099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defRPr/>
            </a:pPr>
            <a:r>
              <a:rPr lang="en-US" dirty="0" smtClean="0"/>
              <a:t>An Individualized Approach</a:t>
            </a:r>
            <a:endParaRPr lang="en-US" dirty="0"/>
          </a:p>
        </p:txBody>
      </p:sp>
      <p:sp>
        <p:nvSpPr>
          <p:cNvPr id="35843" name="Rectangle 3"/>
          <p:cNvSpPr>
            <a:spLocks noGrp="1" noChangeArrowheads="1"/>
          </p:cNvSpPr>
          <p:nvPr>
            <p:ph idx="1"/>
          </p:nvPr>
        </p:nvSpPr>
        <p:spPr>
          <a:xfrm>
            <a:off x="1371600" y="1981200"/>
            <a:ext cx="7086600" cy="4114800"/>
          </a:xfrm>
        </p:spPr>
        <p:txBody>
          <a:bodyPr>
            <a:noAutofit/>
          </a:bodyPr>
          <a:lstStyle/>
          <a:p>
            <a:pPr eaLnBrk="1" hangingPunct="1">
              <a:buFont typeface="Wingdings" pitchFamily="-105" charset="2"/>
              <a:buNone/>
              <a:defRPr/>
            </a:pPr>
            <a:r>
              <a:rPr lang="en-US" sz="3200" dirty="0" smtClean="0"/>
              <a:t>There’s no “one size fits all” for counseling</a:t>
            </a:r>
          </a:p>
          <a:p>
            <a:pPr eaLnBrk="1" hangingPunct="1">
              <a:buFont typeface="Wingdings" pitchFamily="-105" charset="2"/>
              <a:buNone/>
              <a:defRPr/>
            </a:pPr>
            <a:r>
              <a:rPr lang="en-US" sz="3200" dirty="0" smtClean="0"/>
              <a:t>IEP goals are informed by assessment data</a:t>
            </a:r>
          </a:p>
          <a:p>
            <a:pPr eaLnBrk="1" hangingPunct="1">
              <a:buFont typeface="Wingdings" pitchFamily="-105" charset="2"/>
              <a:buNone/>
              <a:defRPr/>
            </a:pPr>
            <a:r>
              <a:rPr lang="en-US" sz="3200" dirty="0" smtClean="0"/>
              <a:t>There are many ways to make progress on any given goal</a:t>
            </a:r>
            <a:endParaRPr lang="en-US" sz="3200" dirty="0"/>
          </a:p>
        </p:txBody>
      </p:sp>
    </p:spTree>
    <p:extLst>
      <p:ext uri="{BB962C8B-B14F-4D97-AF65-F5344CB8AC3E}">
        <p14:creationId xmlns:p14="http://schemas.microsoft.com/office/powerpoint/2010/main" val="24594520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defRPr/>
            </a:pPr>
            <a:r>
              <a:rPr lang="en-US"/>
              <a:t>Measurable Annual Goals for Scott</a:t>
            </a:r>
          </a:p>
        </p:txBody>
      </p:sp>
      <p:sp>
        <p:nvSpPr>
          <p:cNvPr id="36867" name="Rectangle 3"/>
          <p:cNvSpPr>
            <a:spLocks noGrp="1" noChangeArrowheads="1"/>
          </p:cNvSpPr>
          <p:nvPr>
            <p:ph idx="1"/>
          </p:nvPr>
        </p:nvSpPr>
        <p:spPr>
          <a:xfrm>
            <a:off x="1828800" y="1981200"/>
            <a:ext cx="6629400" cy="4114800"/>
          </a:xfrm>
        </p:spPr>
        <p:txBody>
          <a:bodyPr>
            <a:normAutofit fontScale="92500" lnSpcReduction="10000"/>
          </a:bodyPr>
          <a:lstStyle/>
          <a:p>
            <a:pPr eaLnBrk="1" hangingPunct="1">
              <a:buFont typeface="Wingdings" pitchFamily="-105" charset="2"/>
              <a:buNone/>
              <a:defRPr/>
            </a:pPr>
            <a:r>
              <a:rPr lang="en-US" sz="2800"/>
              <a:t>Scott will make measurable progress in the area of </a:t>
            </a:r>
            <a:r>
              <a:rPr lang="en-US" sz="2800" i="1"/>
              <a:t>social functioning</a:t>
            </a:r>
            <a:r>
              <a:rPr lang="en-US" sz="2800"/>
              <a:t>.</a:t>
            </a:r>
          </a:p>
          <a:p>
            <a:pPr eaLnBrk="1" hangingPunct="1">
              <a:buFont typeface="Wingdings" pitchFamily="-105" charset="2"/>
              <a:buNone/>
              <a:defRPr/>
            </a:pPr>
            <a:r>
              <a:rPr lang="en-US" sz="2800"/>
              <a:t>And/Or</a:t>
            </a:r>
          </a:p>
          <a:p>
            <a:pPr eaLnBrk="1" hangingPunct="1">
              <a:buFont typeface="Wingdings" pitchFamily="-105" charset="2"/>
              <a:buNone/>
              <a:defRPr/>
            </a:pPr>
            <a:r>
              <a:rPr lang="en-US" sz="2800"/>
              <a:t>Scott will make measurable progress in the area of </a:t>
            </a:r>
            <a:r>
              <a:rPr lang="en-US" sz="2800" i="1"/>
              <a:t>emotional functioning</a:t>
            </a:r>
            <a:r>
              <a:rPr lang="en-US" sz="2800"/>
              <a:t>.</a:t>
            </a:r>
          </a:p>
          <a:p>
            <a:pPr eaLnBrk="1" hangingPunct="1">
              <a:buFont typeface="Wingdings" pitchFamily="-105" charset="2"/>
              <a:buNone/>
              <a:defRPr/>
            </a:pPr>
            <a:r>
              <a:rPr lang="en-US" sz="2800"/>
              <a:t>And/Or</a:t>
            </a:r>
          </a:p>
          <a:p>
            <a:pPr eaLnBrk="1" hangingPunct="1">
              <a:buFont typeface="Wingdings" pitchFamily="-105" charset="2"/>
              <a:buNone/>
              <a:defRPr/>
            </a:pPr>
            <a:r>
              <a:rPr lang="en-US" sz="2800"/>
              <a:t>Scott will make measurable progress in the area of </a:t>
            </a:r>
            <a:r>
              <a:rPr lang="en-US" sz="2800" i="1"/>
              <a:t>behavioral functioning</a:t>
            </a:r>
            <a:r>
              <a:rPr lang="en-US" sz="2800"/>
              <a:t>.</a:t>
            </a:r>
            <a:endParaRPr lang="en-US"/>
          </a:p>
        </p:txBody>
      </p:sp>
    </p:spTree>
    <p:extLst>
      <p:ext uri="{BB962C8B-B14F-4D97-AF65-F5344CB8AC3E}">
        <p14:creationId xmlns:p14="http://schemas.microsoft.com/office/powerpoint/2010/main" val="37914093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a:t>IEP Goals and Objectives</a:t>
            </a:r>
          </a:p>
        </p:txBody>
      </p:sp>
      <p:sp>
        <p:nvSpPr>
          <p:cNvPr id="45059" name="Rectangle 3"/>
          <p:cNvSpPr>
            <a:spLocks noGrp="1" noChangeArrowheads="1"/>
          </p:cNvSpPr>
          <p:nvPr>
            <p:ph idx="1"/>
          </p:nvPr>
        </p:nvSpPr>
        <p:spPr>
          <a:xfrm>
            <a:off x="1371600" y="1981200"/>
            <a:ext cx="7086600" cy="4114800"/>
          </a:xfrm>
        </p:spPr>
        <p:txBody>
          <a:bodyPr/>
          <a:lstStyle/>
          <a:p>
            <a:pPr eaLnBrk="1" hangingPunct="1">
              <a:lnSpc>
                <a:spcPct val="90000"/>
              </a:lnSpc>
              <a:buFont typeface="Wingdings" pitchFamily="-105" charset="2"/>
              <a:buNone/>
              <a:defRPr/>
            </a:pPr>
            <a:r>
              <a:rPr lang="en-US" sz="3200" dirty="0"/>
              <a:t>Start with one or more of the broad annual goals.</a:t>
            </a:r>
          </a:p>
          <a:p>
            <a:pPr eaLnBrk="1" hangingPunct="1">
              <a:lnSpc>
                <a:spcPct val="90000"/>
              </a:lnSpc>
              <a:buFont typeface="Wingdings" pitchFamily="-105" charset="2"/>
              <a:buNone/>
              <a:defRPr/>
            </a:pPr>
            <a:r>
              <a:rPr lang="en-US" sz="3200" dirty="0"/>
              <a:t>Write individualize objectives that move the student’s functioning in the direction of the goals.</a:t>
            </a:r>
          </a:p>
          <a:p>
            <a:pPr eaLnBrk="1" hangingPunct="1">
              <a:lnSpc>
                <a:spcPct val="90000"/>
              </a:lnSpc>
              <a:buFont typeface="Wingdings" pitchFamily="-105" charset="2"/>
              <a:buNone/>
              <a:defRPr/>
            </a:pPr>
            <a:r>
              <a:rPr lang="en-US" sz="3200" dirty="0"/>
              <a:t>Include mastery criteria.</a:t>
            </a:r>
          </a:p>
          <a:p>
            <a:pPr eaLnBrk="1" hangingPunct="1">
              <a:lnSpc>
                <a:spcPct val="90000"/>
              </a:lnSpc>
              <a:buFont typeface="Wingdings" pitchFamily="-105" charset="2"/>
              <a:buNone/>
              <a:defRPr/>
            </a:pPr>
            <a:r>
              <a:rPr lang="en-US" sz="3200" dirty="0"/>
              <a:t>Be specific.</a:t>
            </a:r>
          </a:p>
          <a:p>
            <a:pPr eaLnBrk="1" hangingPunct="1">
              <a:lnSpc>
                <a:spcPct val="90000"/>
              </a:lnSpc>
              <a:buFont typeface="Wingdings" pitchFamily="-105" charset="2"/>
              <a:buNone/>
              <a:defRPr/>
            </a:pPr>
            <a:endParaRPr lang="en-US" dirty="0"/>
          </a:p>
        </p:txBody>
      </p:sp>
    </p:spTree>
    <p:extLst>
      <p:ext uri="{BB962C8B-B14F-4D97-AF65-F5344CB8AC3E}">
        <p14:creationId xmlns:p14="http://schemas.microsoft.com/office/powerpoint/2010/main" val="27964205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defRPr/>
            </a:pPr>
            <a:r>
              <a:rPr lang="en-US" dirty="0" smtClean="0"/>
              <a:t>Your Presenters</a:t>
            </a:r>
            <a:endParaRPr lang="en-US" dirty="0"/>
          </a:p>
        </p:txBody>
      </p:sp>
      <p:sp>
        <p:nvSpPr>
          <p:cNvPr id="35843" name="Rectangle 3"/>
          <p:cNvSpPr>
            <a:spLocks noGrp="1" noChangeArrowheads="1"/>
          </p:cNvSpPr>
          <p:nvPr>
            <p:ph idx="1"/>
          </p:nvPr>
        </p:nvSpPr>
        <p:spPr>
          <a:xfrm flipH="1">
            <a:off x="208596" y="1981200"/>
            <a:ext cx="8935404" cy="4114800"/>
          </a:xfrm>
        </p:spPr>
        <p:txBody>
          <a:bodyPr>
            <a:noAutofit/>
          </a:bodyPr>
          <a:lstStyle/>
          <a:p>
            <a:pPr eaLnBrk="1" hangingPunct="1">
              <a:buFont typeface="Wingdings" pitchFamily="-105" charset="2"/>
              <a:buNone/>
              <a:defRPr/>
            </a:pPr>
            <a:r>
              <a:rPr lang="en-US" sz="3200" dirty="0" smtClean="0"/>
              <a:t>Jon Lasser</a:t>
            </a:r>
          </a:p>
          <a:p>
            <a:pPr eaLnBrk="1" hangingPunct="1">
              <a:buFont typeface="Wingdings" pitchFamily="-105" charset="2"/>
              <a:buNone/>
              <a:defRPr/>
            </a:pPr>
            <a:r>
              <a:rPr lang="en-US" sz="3200" dirty="0" smtClean="0"/>
              <a:t>(Cindy Plotts)</a:t>
            </a:r>
          </a:p>
          <a:p>
            <a:pPr eaLnBrk="1" hangingPunct="1">
              <a:buFont typeface="Wingdings" pitchFamily="-105" charset="2"/>
              <a:buNone/>
              <a:defRPr/>
            </a:pPr>
            <a:r>
              <a:rPr lang="en-US" sz="3200" dirty="0" smtClean="0"/>
              <a:t>Texas State University</a:t>
            </a:r>
          </a:p>
          <a:p>
            <a:pPr eaLnBrk="1" hangingPunct="1">
              <a:buFont typeface="Wingdings" pitchFamily="-105" charset="2"/>
              <a:buNone/>
              <a:defRPr/>
            </a:pPr>
            <a:r>
              <a:rPr lang="en-US" sz="3200" dirty="0" smtClean="0"/>
              <a:t>School Psychology Program</a:t>
            </a:r>
            <a:endParaRPr lang="en-US" sz="3200" dirty="0"/>
          </a:p>
        </p:txBody>
      </p:sp>
    </p:spTree>
    <p:extLst>
      <p:ext uri="{BB962C8B-B14F-4D97-AF65-F5344CB8AC3E}">
        <p14:creationId xmlns:p14="http://schemas.microsoft.com/office/powerpoint/2010/main" val="424948786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a:t>Example</a:t>
            </a:r>
          </a:p>
        </p:txBody>
      </p:sp>
      <p:sp>
        <p:nvSpPr>
          <p:cNvPr id="46083" name="Rectangle 3"/>
          <p:cNvSpPr>
            <a:spLocks noGrp="1" noChangeArrowheads="1"/>
          </p:cNvSpPr>
          <p:nvPr>
            <p:ph idx="1"/>
          </p:nvPr>
        </p:nvSpPr>
        <p:spPr>
          <a:xfrm>
            <a:off x="457200" y="1981200"/>
            <a:ext cx="8001000" cy="4114800"/>
          </a:xfrm>
        </p:spPr>
        <p:txBody>
          <a:bodyPr>
            <a:noAutofit/>
          </a:bodyPr>
          <a:lstStyle/>
          <a:p>
            <a:pPr eaLnBrk="1" hangingPunct="1">
              <a:lnSpc>
                <a:spcPct val="90000"/>
              </a:lnSpc>
              <a:buFont typeface="Wingdings" pitchFamily="-105" charset="2"/>
              <a:buNone/>
              <a:defRPr/>
            </a:pPr>
            <a:r>
              <a:rPr lang="en-US" sz="3200" dirty="0"/>
              <a:t>Annual Goal:</a:t>
            </a:r>
            <a:r>
              <a:rPr lang="en-US" sz="3200" dirty="0" smtClean="0"/>
              <a:t> Alex will </a:t>
            </a:r>
            <a:r>
              <a:rPr lang="en-US" sz="3200" dirty="0"/>
              <a:t>make measurable progress in the area of social functioning.</a:t>
            </a:r>
          </a:p>
          <a:p>
            <a:pPr eaLnBrk="1" hangingPunct="1">
              <a:lnSpc>
                <a:spcPct val="90000"/>
              </a:lnSpc>
              <a:buFont typeface="Wingdings" pitchFamily="-105" charset="2"/>
              <a:buNone/>
              <a:defRPr/>
            </a:pPr>
            <a:r>
              <a:rPr lang="en-US" sz="3200" dirty="0"/>
              <a:t>Objectives:</a:t>
            </a:r>
            <a:r>
              <a:rPr lang="en-US" sz="3200" dirty="0" smtClean="0"/>
              <a:t> Alex will </a:t>
            </a:r>
            <a:r>
              <a:rPr lang="en-US" sz="3200" dirty="0"/>
              <a:t>demonstrate improved peer interactions in the classroom (3/5 peer interactions positive</a:t>
            </a:r>
            <a:r>
              <a:rPr lang="en-US" sz="3200" dirty="0" smtClean="0"/>
              <a:t>)</a:t>
            </a:r>
          </a:p>
          <a:p>
            <a:pPr eaLnBrk="1" hangingPunct="1">
              <a:lnSpc>
                <a:spcPct val="90000"/>
              </a:lnSpc>
              <a:buFont typeface="Wingdings" pitchFamily="-105" charset="2"/>
              <a:buNone/>
              <a:defRPr/>
            </a:pPr>
            <a:r>
              <a:rPr lang="en-US" sz="3200" dirty="0"/>
              <a:t>Evaluated by counselor/teacher observation, individualized rating form, self-report</a:t>
            </a:r>
          </a:p>
        </p:txBody>
      </p:sp>
    </p:spTree>
    <p:extLst>
      <p:ext uri="{BB962C8B-B14F-4D97-AF65-F5344CB8AC3E}">
        <p14:creationId xmlns:p14="http://schemas.microsoft.com/office/powerpoint/2010/main" val="108335191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defRPr/>
            </a:pPr>
            <a:r>
              <a:rPr lang="en-US"/>
              <a:t>Bank of Goals and Objectives</a:t>
            </a:r>
          </a:p>
        </p:txBody>
      </p:sp>
      <p:sp>
        <p:nvSpPr>
          <p:cNvPr id="47107" name="Rectangle 3"/>
          <p:cNvSpPr>
            <a:spLocks noGrp="1" noChangeArrowheads="1"/>
          </p:cNvSpPr>
          <p:nvPr>
            <p:ph idx="1"/>
          </p:nvPr>
        </p:nvSpPr>
        <p:spPr>
          <a:xfrm>
            <a:off x="1066800" y="1981200"/>
            <a:ext cx="7391400" cy="4114800"/>
          </a:xfrm>
        </p:spPr>
        <p:txBody>
          <a:bodyPr>
            <a:normAutofit/>
          </a:bodyPr>
          <a:lstStyle/>
          <a:p>
            <a:pPr eaLnBrk="1" hangingPunct="1">
              <a:lnSpc>
                <a:spcPct val="90000"/>
              </a:lnSpc>
              <a:buFont typeface="Wingdings" pitchFamily="-105" charset="2"/>
              <a:buNone/>
              <a:defRPr/>
            </a:pPr>
            <a:r>
              <a:rPr lang="en-US" sz="3200" dirty="0"/>
              <a:t>There’s nothing wrong with developing a district bank of goals and objectives</a:t>
            </a:r>
          </a:p>
          <a:p>
            <a:pPr eaLnBrk="1" hangingPunct="1">
              <a:lnSpc>
                <a:spcPct val="90000"/>
              </a:lnSpc>
              <a:buFont typeface="Wingdings" pitchFamily="-105" charset="2"/>
              <a:buNone/>
              <a:defRPr/>
            </a:pPr>
            <a:r>
              <a:rPr lang="en-US" sz="3200" dirty="0"/>
              <a:t>Must be sure to individualize for each student</a:t>
            </a:r>
          </a:p>
          <a:p>
            <a:pPr eaLnBrk="1" hangingPunct="1">
              <a:lnSpc>
                <a:spcPct val="90000"/>
              </a:lnSpc>
              <a:buFont typeface="Wingdings" pitchFamily="-105" charset="2"/>
              <a:buNone/>
              <a:defRPr/>
            </a:pPr>
            <a:r>
              <a:rPr lang="en-US" sz="3200" dirty="0"/>
              <a:t>Mastery criteria ought to be established from baseline data</a:t>
            </a:r>
          </a:p>
        </p:txBody>
      </p:sp>
    </p:spTree>
    <p:extLst>
      <p:ext uri="{BB962C8B-B14F-4D97-AF65-F5344CB8AC3E}">
        <p14:creationId xmlns:p14="http://schemas.microsoft.com/office/powerpoint/2010/main" val="166383194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Monitoring</a:t>
            </a:r>
            <a:endParaRPr lang="en-US" dirty="0"/>
          </a:p>
        </p:txBody>
      </p:sp>
      <p:sp>
        <p:nvSpPr>
          <p:cNvPr id="3" name="Content Placeholder 2"/>
          <p:cNvSpPr>
            <a:spLocks noGrp="1"/>
          </p:cNvSpPr>
          <p:nvPr>
            <p:ph idx="1"/>
          </p:nvPr>
        </p:nvSpPr>
        <p:spPr/>
        <p:txBody>
          <a:bodyPr/>
          <a:lstStyle/>
          <a:p>
            <a:r>
              <a:rPr lang="en-US" dirty="0" smtClean="0"/>
              <a:t>Data collected collaboratively by LSSP and teacher measuring the specific objectives in the IEP</a:t>
            </a:r>
          </a:p>
          <a:p>
            <a:r>
              <a:rPr lang="en-US" dirty="0" smtClean="0"/>
              <a:t>Reported as an IEP progress report every 9 weeks</a:t>
            </a:r>
          </a:p>
          <a:p>
            <a:r>
              <a:rPr lang="en-US" dirty="0" smtClean="0"/>
              <a:t>Mastery criteria adjusted as data indicate what’s working and what isn’t</a:t>
            </a:r>
          </a:p>
          <a:p>
            <a:r>
              <a:rPr lang="en-US" dirty="0" smtClean="0"/>
              <a:t>Data also informs consultation efforts</a:t>
            </a:r>
            <a:endParaRPr lang="en-US" dirty="0"/>
          </a:p>
        </p:txBody>
      </p:sp>
    </p:spTree>
    <p:extLst>
      <p:ext uri="{BB962C8B-B14F-4D97-AF65-F5344CB8AC3E}">
        <p14:creationId xmlns:p14="http://schemas.microsoft.com/office/powerpoint/2010/main" val="405145143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Dismissal</a:t>
            </a:r>
            <a:endParaRPr lang="en-US" dirty="0"/>
          </a:p>
        </p:txBody>
      </p:sp>
      <p:sp>
        <p:nvSpPr>
          <p:cNvPr id="3" name="Content Placeholder 2"/>
          <p:cNvSpPr>
            <a:spLocks noGrp="1"/>
          </p:cNvSpPr>
          <p:nvPr>
            <p:ph idx="1"/>
          </p:nvPr>
        </p:nvSpPr>
        <p:spPr/>
        <p:txBody>
          <a:bodyPr/>
          <a:lstStyle/>
          <a:p>
            <a:r>
              <a:rPr lang="en-US" dirty="0" smtClean="0"/>
              <a:t>Data-based decision</a:t>
            </a:r>
          </a:p>
          <a:p>
            <a:r>
              <a:rPr lang="en-US" dirty="0" smtClean="0"/>
              <a:t>ARD committee decision</a:t>
            </a:r>
          </a:p>
          <a:p>
            <a:r>
              <a:rPr lang="en-US" dirty="0" smtClean="0"/>
              <a:t>Ultimately the goal</a:t>
            </a:r>
          </a:p>
          <a:p>
            <a:r>
              <a:rPr lang="en-US" dirty="0" smtClean="0"/>
              <a:t>Supported</a:t>
            </a:r>
            <a:endParaRPr lang="en-US" dirty="0"/>
          </a:p>
        </p:txBody>
      </p:sp>
    </p:spTree>
    <p:extLst>
      <p:ext uri="{BB962C8B-B14F-4D97-AF65-F5344CB8AC3E}">
        <p14:creationId xmlns:p14="http://schemas.microsoft.com/office/powerpoint/2010/main" val="294685185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t>Definition of a Problem</a:t>
            </a:r>
          </a:p>
        </p:txBody>
      </p:sp>
      <p:sp>
        <p:nvSpPr>
          <p:cNvPr id="48131" name="Rectangle 3"/>
          <p:cNvSpPr>
            <a:spLocks noGrp="1" noChangeArrowheads="1"/>
          </p:cNvSpPr>
          <p:nvPr>
            <p:ph idx="1"/>
          </p:nvPr>
        </p:nvSpPr>
        <p:spPr>
          <a:xfrm>
            <a:off x="0" y="1981200"/>
            <a:ext cx="8458200" cy="4114800"/>
          </a:xfrm>
        </p:spPr>
        <p:txBody>
          <a:bodyPr>
            <a:normAutofit/>
          </a:bodyPr>
          <a:lstStyle/>
          <a:p>
            <a:pPr eaLnBrk="1" hangingPunct="1">
              <a:lnSpc>
                <a:spcPct val="90000"/>
              </a:lnSpc>
              <a:buFont typeface="Wingdings" pitchFamily="-105" charset="2"/>
              <a:buNone/>
              <a:defRPr/>
            </a:pPr>
            <a:r>
              <a:rPr lang="en-US" sz="3200" dirty="0"/>
              <a:t>A problem is a gap between what someone is doing and what is expected</a:t>
            </a:r>
            <a:r>
              <a:rPr lang="en-US" sz="3200" dirty="0" smtClean="0"/>
              <a:t>.</a:t>
            </a:r>
          </a:p>
          <a:p>
            <a:pPr eaLnBrk="1" hangingPunct="1">
              <a:lnSpc>
                <a:spcPct val="90000"/>
              </a:lnSpc>
              <a:buFont typeface="Wingdings" pitchFamily="-105" charset="2"/>
              <a:buNone/>
              <a:defRPr/>
            </a:pPr>
            <a:r>
              <a:rPr lang="en-US" sz="3200" dirty="0"/>
              <a:t>Jerome complies with 1/5 requests.</a:t>
            </a:r>
          </a:p>
          <a:p>
            <a:pPr eaLnBrk="1" hangingPunct="1">
              <a:lnSpc>
                <a:spcPct val="90000"/>
              </a:lnSpc>
              <a:buFont typeface="Wingdings" pitchFamily="-105" charset="2"/>
              <a:buNone/>
              <a:defRPr/>
            </a:pPr>
            <a:r>
              <a:rPr lang="en-US" sz="3200" dirty="0"/>
              <a:t>Teacher would like Jerome to comply with 5/5 requests.</a:t>
            </a:r>
          </a:p>
          <a:p>
            <a:pPr eaLnBrk="1" hangingPunct="1">
              <a:lnSpc>
                <a:spcPct val="90000"/>
              </a:lnSpc>
              <a:buFont typeface="Wingdings" pitchFamily="-105" charset="2"/>
              <a:buNone/>
              <a:defRPr/>
            </a:pPr>
            <a:r>
              <a:rPr lang="en-US" sz="3200" dirty="0"/>
              <a:t/>
            </a:r>
            <a:br>
              <a:rPr lang="en-US" sz="3200" dirty="0"/>
            </a:br>
            <a:r>
              <a:rPr lang="en-US" sz="3200" dirty="0"/>
              <a:t>Do we need to meet in the middle?</a:t>
            </a:r>
          </a:p>
        </p:txBody>
      </p:sp>
    </p:spTree>
    <p:extLst>
      <p:ext uri="{BB962C8B-B14F-4D97-AF65-F5344CB8AC3E}">
        <p14:creationId xmlns:p14="http://schemas.microsoft.com/office/powerpoint/2010/main" val="363508635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Determining Appropriateness of the Intervention</a:t>
            </a:r>
            <a:endParaRPr lang="en-US" dirty="0"/>
          </a:p>
        </p:txBody>
      </p:sp>
      <p:sp>
        <p:nvSpPr>
          <p:cNvPr id="3" name="Content Placeholder 2"/>
          <p:cNvSpPr>
            <a:spLocks noGrp="1"/>
          </p:cNvSpPr>
          <p:nvPr>
            <p:ph idx="1"/>
          </p:nvPr>
        </p:nvSpPr>
        <p:spPr/>
        <p:txBody>
          <a:bodyPr/>
          <a:lstStyle/>
          <a:p>
            <a:r>
              <a:rPr lang="en-US" dirty="0" smtClean="0"/>
              <a:t>The ARD committee should consider a number of factors before adding counseling as a related service.</a:t>
            </a:r>
          </a:p>
          <a:p>
            <a:r>
              <a:rPr lang="en-US" dirty="0" smtClean="0"/>
              <a:t>A structured format (provided) can facilitate the process of making these decisions</a:t>
            </a:r>
          </a:p>
          <a:p>
            <a:r>
              <a:rPr lang="en-US" dirty="0" smtClean="0"/>
              <a:t>Consider a tiered approach.</a:t>
            </a:r>
          </a:p>
          <a:p>
            <a:pPr>
              <a:buNone/>
            </a:pPr>
            <a:endParaRPr lang="en-US" dirty="0"/>
          </a:p>
        </p:txBody>
      </p:sp>
    </p:spTree>
    <p:extLst>
      <p:ext uri="{BB962C8B-B14F-4D97-AF65-F5344CB8AC3E}">
        <p14:creationId xmlns:p14="http://schemas.microsoft.com/office/powerpoint/2010/main" val="308845002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a:t>Progress Monitoring</a:t>
            </a:r>
          </a:p>
        </p:txBody>
      </p:sp>
      <p:sp>
        <p:nvSpPr>
          <p:cNvPr id="50179" name="Rectangle 3"/>
          <p:cNvSpPr>
            <a:spLocks noGrp="1" noChangeArrowheads="1"/>
          </p:cNvSpPr>
          <p:nvPr>
            <p:ph idx="1"/>
          </p:nvPr>
        </p:nvSpPr>
        <p:spPr>
          <a:xfrm>
            <a:off x="457199" y="1755077"/>
            <a:ext cx="8419223" cy="4876800"/>
          </a:xfrm>
        </p:spPr>
        <p:txBody>
          <a:bodyPr>
            <a:noAutofit/>
          </a:bodyPr>
          <a:lstStyle/>
          <a:p>
            <a:pPr eaLnBrk="1" hangingPunct="1">
              <a:buFont typeface="Wingdings" pitchFamily="-105" charset="2"/>
              <a:buNone/>
              <a:defRPr/>
            </a:pPr>
            <a:r>
              <a:rPr lang="en-US" sz="3200" dirty="0"/>
              <a:t>We’re required to monitor and report on counseling progress.</a:t>
            </a:r>
          </a:p>
          <a:p>
            <a:pPr eaLnBrk="1" hangingPunct="1">
              <a:buFont typeface="Wingdings" pitchFamily="-105" charset="2"/>
              <a:buNone/>
              <a:defRPr/>
            </a:pPr>
            <a:r>
              <a:rPr lang="en-US" sz="3200" dirty="0"/>
              <a:t>Emphasis should be placed on data</a:t>
            </a:r>
          </a:p>
          <a:p>
            <a:pPr eaLnBrk="1" hangingPunct="1">
              <a:buFont typeface="Wingdings" pitchFamily="-105" charset="2"/>
              <a:buNone/>
              <a:defRPr/>
            </a:pPr>
            <a:r>
              <a:rPr lang="en-US" sz="3200" dirty="0"/>
              <a:t>Several tools can be used:</a:t>
            </a:r>
          </a:p>
          <a:p>
            <a:pPr eaLnBrk="1" hangingPunct="1">
              <a:buFont typeface="Wingdings" pitchFamily="-105" charset="2"/>
              <a:buNone/>
              <a:defRPr/>
            </a:pPr>
            <a:r>
              <a:rPr lang="en-US" sz="3200" dirty="0"/>
              <a:t>	Counselor-made measures</a:t>
            </a:r>
          </a:p>
          <a:p>
            <a:pPr eaLnBrk="1" hangingPunct="1">
              <a:buFont typeface="Wingdings" pitchFamily="-105" charset="2"/>
              <a:buNone/>
              <a:defRPr/>
            </a:pPr>
            <a:r>
              <a:rPr lang="en-US" sz="3200" dirty="0"/>
              <a:t>	</a:t>
            </a:r>
            <a:r>
              <a:rPr lang="en-US" sz="3200" dirty="0" err="1"/>
              <a:t>PNRTs</a:t>
            </a:r>
            <a:endParaRPr lang="en-US" sz="3200" dirty="0"/>
          </a:p>
          <a:p>
            <a:pPr eaLnBrk="1" hangingPunct="1">
              <a:buFont typeface="Wingdings" pitchFamily="-105" charset="2"/>
              <a:buNone/>
              <a:defRPr/>
            </a:pPr>
            <a:r>
              <a:rPr lang="en-US" sz="3200" dirty="0"/>
              <a:t>	Criterion-referenced measures</a:t>
            </a:r>
          </a:p>
        </p:txBody>
      </p:sp>
    </p:spTree>
    <p:extLst>
      <p:ext uri="{BB962C8B-B14F-4D97-AF65-F5344CB8AC3E}">
        <p14:creationId xmlns:p14="http://schemas.microsoft.com/office/powerpoint/2010/main" val="368867253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a:t>Counselor-Made Measures</a:t>
            </a:r>
          </a:p>
        </p:txBody>
      </p:sp>
      <p:sp>
        <p:nvSpPr>
          <p:cNvPr id="51203" name="Rectangle 3"/>
          <p:cNvSpPr>
            <a:spLocks noGrp="1" noChangeArrowheads="1"/>
          </p:cNvSpPr>
          <p:nvPr>
            <p:ph idx="1"/>
          </p:nvPr>
        </p:nvSpPr>
        <p:spPr>
          <a:xfrm>
            <a:off x="1524000" y="1981200"/>
            <a:ext cx="6934200" cy="4114800"/>
          </a:xfrm>
        </p:spPr>
        <p:txBody>
          <a:bodyPr>
            <a:normAutofit/>
          </a:bodyPr>
          <a:lstStyle/>
          <a:p>
            <a:pPr eaLnBrk="1" hangingPunct="1">
              <a:buFont typeface="Wingdings" pitchFamily="-105" charset="2"/>
              <a:buNone/>
              <a:defRPr/>
            </a:pPr>
            <a:r>
              <a:rPr lang="en-US" sz="3200" dirty="0"/>
              <a:t>Can be individualized to match IEP goals and objectives</a:t>
            </a:r>
          </a:p>
          <a:p>
            <a:pPr eaLnBrk="1" hangingPunct="1">
              <a:buFont typeface="Wingdings" pitchFamily="-105" charset="2"/>
              <a:buNone/>
              <a:defRPr/>
            </a:pPr>
            <a:r>
              <a:rPr lang="en-US" sz="3200" dirty="0"/>
              <a:t>Completed by teachers, parents, students, etc.</a:t>
            </a:r>
          </a:p>
          <a:p>
            <a:pPr eaLnBrk="1" hangingPunct="1">
              <a:buFont typeface="Wingdings" pitchFamily="-105" charset="2"/>
              <a:buNone/>
              <a:defRPr/>
            </a:pPr>
            <a:r>
              <a:rPr lang="en-US" sz="3200" dirty="0"/>
              <a:t>Can be informed by other sources of data (e.g., observations, behavior frequency counts, etc.)</a:t>
            </a:r>
          </a:p>
        </p:txBody>
      </p:sp>
    </p:spTree>
    <p:extLst>
      <p:ext uri="{BB962C8B-B14F-4D97-AF65-F5344CB8AC3E}">
        <p14:creationId xmlns:p14="http://schemas.microsoft.com/office/powerpoint/2010/main" val="34699347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a:t>PNRTs</a:t>
            </a:r>
          </a:p>
        </p:txBody>
      </p:sp>
      <p:sp>
        <p:nvSpPr>
          <p:cNvPr id="52227" name="Rectangle 3"/>
          <p:cNvSpPr>
            <a:spLocks noGrp="1" noChangeArrowheads="1"/>
          </p:cNvSpPr>
          <p:nvPr>
            <p:ph idx="1"/>
          </p:nvPr>
        </p:nvSpPr>
        <p:spPr>
          <a:xfrm>
            <a:off x="1524000" y="1981200"/>
            <a:ext cx="6934200" cy="4114800"/>
          </a:xfrm>
        </p:spPr>
        <p:txBody>
          <a:bodyPr>
            <a:normAutofit/>
          </a:bodyPr>
          <a:lstStyle/>
          <a:p>
            <a:pPr eaLnBrk="1" hangingPunct="1">
              <a:buFont typeface="Wingdings" pitchFamily="-105" charset="2"/>
              <a:buNone/>
              <a:defRPr/>
            </a:pPr>
            <a:r>
              <a:rPr lang="en-US" sz="3200" dirty="0"/>
              <a:t>Provide a normative basis</a:t>
            </a:r>
          </a:p>
          <a:p>
            <a:pPr eaLnBrk="1" hangingPunct="1">
              <a:buFont typeface="Wingdings" pitchFamily="-105" charset="2"/>
              <a:buNone/>
              <a:defRPr/>
            </a:pPr>
            <a:r>
              <a:rPr lang="en-US" sz="3200" dirty="0"/>
              <a:t>Typically not sensitive to small changes, although exceptions exist (some adaptive behavior scales)</a:t>
            </a:r>
          </a:p>
          <a:p>
            <a:pPr eaLnBrk="1" hangingPunct="1">
              <a:buFont typeface="Wingdings" pitchFamily="-105" charset="2"/>
              <a:buNone/>
              <a:defRPr/>
            </a:pPr>
            <a:r>
              <a:rPr lang="en-US" sz="3200" dirty="0"/>
              <a:t>May have better reliability</a:t>
            </a:r>
          </a:p>
        </p:txBody>
      </p:sp>
    </p:spTree>
    <p:extLst>
      <p:ext uri="{BB962C8B-B14F-4D97-AF65-F5344CB8AC3E}">
        <p14:creationId xmlns:p14="http://schemas.microsoft.com/office/powerpoint/2010/main" val="351821036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defRPr/>
            </a:pPr>
            <a:r>
              <a:rPr lang="en-US"/>
              <a:t>Criterion-Referenced Measures</a:t>
            </a:r>
          </a:p>
        </p:txBody>
      </p:sp>
      <p:sp>
        <p:nvSpPr>
          <p:cNvPr id="53251" name="Rectangle 3"/>
          <p:cNvSpPr>
            <a:spLocks noGrp="1" noChangeArrowheads="1"/>
          </p:cNvSpPr>
          <p:nvPr>
            <p:ph idx="1"/>
          </p:nvPr>
        </p:nvSpPr>
        <p:spPr>
          <a:xfrm>
            <a:off x="1524000" y="1981200"/>
            <a:ext cx="6934200" cy="4114800"/>
          </a:xfrm>
        </p:spPr>
        <p:txBody>
          <a:bodyPr/>
          <a:lstStyle/>
          <a:p>
            <a:pPr eaLnBrk="1" hangingPunct="1">
              <a:lnSpc>
                <a:spcPct val="90000"/>
              </a:lnSpc>
              <a:buFont typeface="Wingdings" pitchFamily="-105" charset="2"/>
              <a:buNone/>
              <a:defRPr/>
            </a:pPr>
            <a:r>
              <a:rPr lang="en-US" sz="3200" dirty="0"/>
              <a:t>What if a school developed criteria for social, behavioral, and emotional success?</a:t>
            </a:r>
          </a:p>
          <a:p>
            <a:pPr eaLnBrk="1" hangingPunct="1">
              <a:lnSpc>
                <a:spcPct val="90000"/>
              </a:lnSpc>
              <a:buFont typeface="Wingdings" pitchFamily="-105" charset="2"/>
              <a:buNone/>
              <a:defRPr/>
            </a:pPr>
            <a:r>
              <a:rPr lang="en-US" sz="3200" dirty="0"/>
              <a:t>Skills and sub-skills enumerated</a:t>
            </a:r>
          </a:p>
          <a:p>
            <a:pPr eaLnBrk="1" hangingPunct="1">
              <a:lnSpc>
                <a:spcPct val="90000"/>
              </a:lnSpc>
              <a:buFont typeface="Wingdings" pitchFamily="-105" charset="2"/>
              <a:buNone/>
              <a:defRPr/>
            </a:pPr>
            <a:r>
              <a:rPr lang="en-US" sz="3200" dirty="0"/>
              <a:t>Clear criteria and cut scores</a:t>
            </a:r>
          </a:p>
          <a:p>
            <a:pPr eaLnBrk="1" hangingPunct="1">
              <a:lnSpc>
                <a:spcPct val="90000"/>
              </a:lnSpc>
              <a:buFont typeface="Wingdings" pitchFamily="-105" charset="2"/>
              <a:buNone/>
              <a:defRPr/>
            </a:pPr>
            <a:r>
              <a:rPr lang="en-US" sz="3200" dirty="0"/>
              <a:t>Could be used as an indicator of counseling progress</a:t>
            </a:r>
          </a:p>
          <a:p>
            <a:pPr eaLnBrk="1" hangingPunct="1">
              <a:lnSpc>
                <a:spcPct val="90000"/>
              </a:lnSpc>
              <a:buFont typeface="Wingdings" pitchFamily="-105" charset="2"/>
              <a:buNone/>
              <a:defRPr/>
            </a:pPr>
            <a:endParaRPr lang="en-US" dirty="0"/>
          </a:p>
        </p:txBody>
      </p:sp>
    </p:spTree>
    <p:extLst>
      <p:ext uri="{BB962C8B-B14F-4D97-AF65-F5344CB8AC3E}">
        <p14:creationId xmlns:p14="http://schemas.microsoft.com/office/powerpoint/2010/main" val="17174572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nny-shanahan-lassie-get-help-new-yorker-carto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9186" cy="6866725"/>
          </a:xfrm>
          <a:prstGeom prst="rect">
            <a:avLst/>
          </a:prstGeom>
        </p:spPr>
      </p:pic>
    </p:spTree>
    <p:extLst>
      <p:ext uri="{BB962C8B-B14F-4D97-AF65-F5344CB8AC3E}">
        <p14:creationId xmlns:p14="http://schemas.microsoft.com/office/powerpoint/2010/main" val="64931357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a:t>Always link progress to IEP</a:t>
            </a:r>
          </a:p>
        </p:txBody>
      </p:sp>
      <p:sp>
        <p:nvSpPr>
          <p:cNvPr id="54275" name="Rectangle 3"/>
          <p:cNvSpPr>
            <a:spLocks noGrp="1" noChangeArrowheads="1"/>
          </p:cNvSpPr>
          <p:nvPr>
            <p:ph idx="1"/>
          </p:nvPr>
        </p:nvSpPr>
        <p:spPr>
          <a:xfrm>
            <a:off x="1524000" y="1981200"/>
            <a:ext cx="6934200" cy="4114800"/>
          </a:xfrm>
        </p:spPr>
        <p:txBody>
          <a:bodyPr>
            <a:normAutofit/>
          </a:bodyPr>
          <a:lstStyle/>
          <a:p>
            <a:pPr eaLnBrk="1" hangingPunct="1">
              <a:lnSpc>
                <a:spcPct val="90000"/>
              </a:lnSpc>
              <a:buFont typeface="Wingdings" pitchFamily="-105" charset="2"/>
              <a:buNone/>
              <a:defRPr/>
            </a:pPr>
            <a:r>
              <a:rPr lang="en-US" sz="3200" dirty="0"/>
              <a:t>Regardless of the </a:t>
            </a:r>
            <a:r>
              <a:rPr lang="en-US" sz="3200" dirty="0" err="1"/>
              <a:t>method(s</a:t>
            </a:r>
            <a:r>
              <a:rPr lang="en-US" sz="3200" dirty="0"/>
              <a:t>) used, progress should always be framed in terms of the IEP goals and objectives.</a:t>
            </a:r>
          </a:p>
          <a:p>
            <a:pPr eaLnBrk="1" hangingPunct="1">
              <a:lnSpc>
                <a:spcPct val="90000"/>
              </a:lnSpc>
              <a:buFont typeface="Wingdings" pitchFamily="-105" charset="2"/>
              <a:buNone/>
              <a:defRPr/>
            </a:pPr>
            <a:endParaRPr lang="en-US" sz="3200" dirty="0"/>
          </a:p>
          <a:p>
            <a:pPr eaLnBrk="1" hangingPunct="1">
              <a:lnSpc>
                <a:spcPct val="90000"/>
              </a:lnSpc>
              <a:buFont typeface="Wingdings" pitchFamily="-105" charset="2"/>
              <a:buNone/>
              <a:defRPr/>
            </a:pPr>
            <a:r>
              <a:rPr lang="en-US" sz="3200" dirty="0"/>
              <a:t>Progress reporting should be data driven as well as narrative.</a:t>
            </a:r>
          </a:p>
          <a:p>
            <a:pPr eaLnBrk="1" hangingPunct="1">
              <a:lnSpc>
                <a:spcPct val="90000"/>
              </a:lnSpc>
              <a:buFont typeface="Wingdings" pitchFamily="-105" charset="2"/>
              <a:buNone/>
              <a:defRPr/>
            </a:pPr>
            <a:endParaRPr lang="en-US" sz="3200" dirty="0"/>
          </a:p>
        </p:txBody>
      </p:sp>
    </p:spTree>
    <p:extLst>
      <p:ext uri="{BB962C8B-B14F-4D97-AF65-F5344CB8AC3E}">
        <p14:creationId xmlns:p14="http://schemas.microsoft.com/office/powerpoint/2010/main" val="275851300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1826422"/>
            <a:ext cx="7772400" cy="1676400"/>
          </a:xfrm>
        </p:spPr>
        <p:txBody>
          <a:bodyPr>
            <a:normAutofit fontScale="90000"/>
          </a:bodyPr>
          <a:lstStyle/>
          <a:p>
            <a:pPr algn="l" eaLnBrk="1" hangingPunct="1">
              <a:defRPr/>
            </a:pPr>
            <a:r>
              <a:rPr lang="en-US" sz="2400" dirty="0">
                <a:solidFill>
                  <a:schemeClr val="bg1"/>
                </a:solidFill>
              </a:rPr>
              <a:t>Goal/Objective</a:t>
            </a:r>
            <a:br>
              <a:rPr lang="en-US" sz="2400" dirty="0">
                <a:solidFill>
                  <a:schemeClr val="bg1"/>
                </a:solidFill>
              </a:rPr>
            </a:br>
            <a:r>
              <a:rPr lang="en-US" sz="2400" dirty="0">
                <a:solidFill>
                  <a:schemeClr val="bg1"/>
                </a:solidFill>
              </a:rPr>
              <a:t>Goal:</a:t>
            </a:r>
            <a:r>
              <a:rPr lang="en-US" sz="2400" dirty="0" smtClean="0">
                <a:solidFill>
                  <a:schemeClr val="bg1"/>
                </a:solidFill>
              </a:rPr>
              <a:t> Alex will </a:t>
            </a:r>
            <a:r>
              <a:rPr lang="en-US" sz="2400" dirty="0">
                <a:solidFill>
                  <a:schemeClr val="bg1"/>
                </a:solidFill>
              </a:rPr>
              <a:t>make measurable progress in the area of behavioral functioning. Objective: Demonstrate productive behavior in academic situations by increasing task completion (90%).</a:t>
            </a:r>
            <a:endParaRPr lang="en-US" dirty="0">
              <a:solidFill>
                <a:schemeClr val="bg1"/>
              </a:solidFill>
            </a:endParaRPr>
          </a:p>
        </p:txBody>
      </p:sp>
      <p:sp>
        <p:nvSpPr>
          <p:cNvPr id="55299" name="Rectangle 3"/>
          <p:cNvSpPr>
            <a:spLocks noGrp="1" noChangeArrowheads="1"/>
          </p:cNvSpPr>
          <p:nvPr>
            <p:ph idx="1"/>
          </p:nvPr>
        </p:nvSpPr>
        <p:spPr>
          <a:xfrm>
            <a:off x="609600" y="3724188"/>
            <a:ext cx="7848600" cy="2628652"/>
          </a:xfrm>
        </p:spPr>
        <p:txBody>
          <a:bodyPr>
            <a:normAutofit/>
          </a:bodyPr>
          <a:lstStyle/>
          <a:p>
            <a:pPr eaLnBrk="1" hangingPunct="1">
              <a:lnSpc>
                <a:spcPct val="90000"/>
              </a:lnSpc>
              <a:buFont typeface="Wingdings" pitchFamily="-105" charset="2"/>
              <a:buNone/>
              <a:defRPr/>
            </a:pPr>
            <a:r>
              <a:rPr lang="en-US" dirty="0"/>
              <a:t>Progress report:</a:t>
            </a:r>
            <a:r>
              <a:rPr lang="en-US" dirty="0" smtClean="0"/>
              <a:t> Alex was </a:t>
            </a:r>
            <a:r>
              <a:rPr lang="en-US" dirty="0"/>
              <a:t>seen for six counseling sessions this reporting period.  Consultation with teachers and his mother played an instrumental role in monitoring and modifying his behavior. He has demonstrated greatly improved coping strategies and significant gains in assignment completion (85%).</a:t>
            </a:r>
            <a:endParaRPr lang="en-US" sz="2800" dirty="0"/>
          </a:p>
          <a:p>
            <a:pPr eaLnBrk="1" hangingPunct="1">
              <a:lnSpc>
                <a:spcPct val="90000"/>
              </a:lnSpc>
              <a:buFont typeface="Wingdings" pitchFamily="-105" charset="2"/>
              <a:buNone/>
              <a:defRPr/>
            </a:pPr>
            <a:endParaRPr lang="en-US" sz="2800" dirty="0"/>
          </a:p>
        </p:txBody>
      </p:sp>
      <p:sp>
        <p:nvSpPr>
          <p:cNvPr id="4" name="TextBox 3"/>
          <p:cNvSpPr txBox="1"/>
          <p:nvPr/>
        </p:nvSpPr>
        <p:spPr>
          <a:xfrm>
            <a:off x="609600" y="485143"/>
            <a:ext cx="7139432" cy="769441"/>
          </a:xfrm>
          <a:prstGeom prst="rect">
            <a:avLst/>
          </a:prstGeom>
          <a:noFill/>
        </p:spPr>
        <p:txBody>
          <a:bodyPr wrap="square" rtlCol="0">
            <a:spAutoFit/>
          </a:bodyPr>
          <a:lstStyle/>
          <a:p>
            <a:pPr algn="ctr"/>
            <a:r>
              <a:rPr lang="en-US" sz="4400" dirty="0" smtClean="0"/>
              <a:t>Example of Progress Report</a:t>
            </a:r>
            <a:endParaRPr lang="en-US" sz="4400" dirty="0"/>
          </a:p>
        </p:txBody>
      </p:sp>
    </p:spTree>
    <p:extLst>
      <p:ext uri="{BB962C8B-B14F-4D97-AF65-F5344CB8AC3E}">
        <p14:creationId xmlns:p14="http://schemas.microsoft.com/office/powerpoint/2010/main" val="205546832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a:t>Negotiating the Details</a:t>
            </a:r>
          </a:p>
        </p:txBody>
      </p:sp>
      <p:sp>
        <p:nvSpPr>
          <p:cNvPr id="56323" name="Rectangle 3"/>
          <p:cNvSpPr>
            <a:spLocks noGrp="1" noChangeArrowheads="1"/>
          </p:cNvSpPr>
          <p:nvPr>
            <p:ph idx="1"/>
          </p:nvPr>
        </p:nvSpPr>
        <p:spPr/>
        <p:txBody>
          <a:bodyPr>
            <a:normAutofit lnSpcReduction="10000"/>
          </a:bodyPr>
          <a:lstStyle/>
          <a:p>
            <a:pPr eaLnBrk="1" hangingPunct="1">
              <a:buFont typeface="Wingdings" pitchFamily="-105" charset="2"/>
              <a:buNone/>
              <a:defRPr/>
            </a:pPr>
            <a:r>
              <a:rPr lang="en-US" sz="3200" dirty="0"/>
              <a:t>Direct vs. </a:t>
            </a:r>
            <a:r>
              <a:rPr lang="en-US" sz="3200" dirty="0" smtClean="0"/>
              <a:t>Indirect</a:t>
            </a:r>
          </a:p>
          <a:p>
            <a:pPr>
              <a:buNone/>
              <a:defRPr/>
            </a:pPr>
            <a:r>
              <a:rPr lang="en-US" sz="3200" dirty="0"/>
              <a:t>Importance of Consultation</a:t>
            </a:r>
          </a:p>
          <a:p>
            <a:pPr eaLnBrk="1" hangingPunct="1">
              <a:buFont typeface="Wingdings" pitchFamily="-105" charset="2"/>
              <a:buNone/>
              <a:defRPr/>
            </a:pPr>
            <a:r>
              <a:rPr lang="en-US" sz="3200" dirty="0" smtClean="0"/>
              <a:t>Parent Training/Counseling</a:t>
            </a:r>
            <a:endParaRPr lang="en-US" sz="3200" dirty="0"/>
          </a:p>
          <a:p>
            <a:pPr eaLnBrk="1" hangingPunct="1">
              <a:buFont typeface="Wingdings" pitchFamily="-105" charset="2"/>
              <a:buNone/>
              <a:defRPr/>
            </a:pPr>
            <a:r>
              <a:rPr lang="en-US" sz="3200" dirty="0"/>
              <a:t>Individual vs. Group</a:t>
            </a:r>
          </a:p>
          <a:p>
            <a:pPr eaLnBrk="1" hangingPunct="1">
              <a:buFont typeface="Wingdings" pitchFamily="-105" charset="2"/>
              <a:buNone/>
              <a:defRPr/>
            </a:pPr>
            <a:r>
              <a:rPr lang="en-US" sz="3200" dirty="0"/>
              <a:t>Frequency, duration, etc.</a:t>
            </a:r>
          </a:p>
          <a:p>
            <a:pPr eaLnBrk="1" hangingPunct="1">
              <a:buFont typeface="Wingdings" pitchFamily="-105" charset="2"/>
              <a:buNone/>
              <a:defRPr/>
            </a:pPr>
            <a:r>
              <a:rPr lang="en-US" sz="3200" dirty="0" smtClean="0"/>
              <a:t>Documentation</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Considering Individual vs. Group Intervention</a:t>
            </a:r>
            <a:endParaRPr lang="en-US" dirty="0"/>
          </a:p>
        </p:txBody>
      </p:sp>
      <p:sp>
        <p:nvSpPr>
          <p:cNvPr id="3" name="Content Placeholder 2"/>
          <p:cNvSpPr>
            <a:spLocks noGrp="1"/>
          </p:cNvSpPr>
          <p:nvPr>
            <p:ph idx="1"/>
          </p:nvPr>
        </p:nvSpPr>
        <p:spPr>
          <a:xfrm>
            <a:off x="0" y="2057400"/>
            <a:ext cx="9144000" cy="4800599"/>
          </a:xfrm>
        </p:spPr>
        <p:txBody>
          <a:bodyPr>
            <a:noAutofit/>
          </a:bodyPr>
          <a:lstStyle/>
          <a:p>
            <a:r>
              <a:rPr lang="en-US" sz="3200" dirty="0" smtClean="0"/>
              <a:t>Severity of emotional/behavioral interference</a:t>
            </a:r>
          </a:p>
          <a:p>
            <a:r>
              <a:rPr lang="en-US" sz="3200" dirty="0" smtClean="0"/>
              <a:t>Interpersonal relating/capacity to listen &amp; share</a:t>
            </a:r>
          </a:p>
          <a:p>
            <a:r>
              <a:rPr lang="en-US" sz="3200" dirty="0" smtClean="0"/>
              <a:t>Ability to adhere to group ground rules</a:t>
            </a:r>
          </a:p>
          <a:p>
            <a:r>
              <a:rPr lang="en-US" sz="3200" dirty="0" smtClean="0"/>
              <a:t>Specific situational issues (e.g., divorce, grief) that lend themselves to group intervention.</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sz="4000" dirty="0"/>
              <a:t>Counseling </a:t>
            </a:r>
            <a:r>
              <a:rPr lang="en-US" sz="4000" dirty="0" smtClean="0"/>
              <a:t>Activities: </a:t>
            </a:r>
            <a:r>
              <a:rPr lang="en-US" sz="4000" dirty="0"/>
              <a:t>Questions to Guide Choices</a:t>
            </a:r>
          </a:p>
        </p:txBody>
      </p:sp>
      <p:sp>
        <p:nvSpPr>
          <p:cNvPr id="20483" name="Rectangle 3"/>
          <p:cNvSpPr>
            <a:spLocks noGrp="1" noChangeArrowheads="1"/>
          </p:cNvSpPr>
          <p:nvPr>
            <p:ph type="body" idx="1"/>
          </p:nvPr>
        </p:nvSpPr>
        <p:spPr/>
        <p:txBody>
          <a:bodyPr/>
          <a:lstStyle/>
          <a:p>
            <a:pPr>
              <a:lnSpc>
                <a:spcPct val="90000"/>
              </a:lnSpc>
            </a:pPr>
            <a:r>
              <a:rPr lang="en-US" dirty="0"/>
              <a:t>What is the child’s developmental level, especially verbally and cognitively? </a:t>
            </a:r>
          </a:p>
          <a:p>
            <a:pPr>
              <a:lnSpc>
                <a:spcPct val="90000"/>
              </a:lnSpc>
            </a:pPr>
            <a:r>
              <a:rPr lang="en-US" dirty="0"/>
              <a:t>What is the trust level?</a:t>
            </a:r>
          </a:p>
          <a:p>
            <a:pPr>
              <a:lnSpc>
                <a:spcPct val="90000"/>
              </a:lnSpc>
            </a:pPr>
            <a:r>
              <a:rPr lang="en-US" dirty="0"/>
              <a:t>Is there a specific presenting problem?</a:t>
            </a:r>
          </a:p>
          <a:p>
            <a:pPr>
              <a:lnSpc>
                <a:spcPct val="90000"/>
              </a:lnSpc>
            </a:pPr>
            <a:r>
              <a:rPr lang="en-US" dirty="0"/>
              <a:t>Are supportive resources (parents, teachers) available to implement strategies?</a:t>
            </a:r>
          </a:p>
          <a:p>
            <a:pPr>
              <a:lnSpc>
                <a:spcPct val="90000"/>
              </a:lnSpc>
            </a:pPr>
            <a:r>
              <a:rPr lang="en-US" dirty="0"/>
              <a:t>Is immediate change necessary for the child’s safety or well-being?</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Cognitive/Verbal Level Students</a:t>
            </a:r>
            <a:endParaRPr lang="en-US" dirty="0"/>
          </a:p>
        </p:txBody>
      </p:sp>
      <p:sp>
        <p:nvSpPr>
          <p:cNvPr id="3" name="Content Placeholder 2"/>
          <p:cNvSpPr>
            <a:spLocks noGrp="1"/>
          </p:cNvSpPr>
          <p:nvPr>
            <p:ph idx="1"/>
          </p:nvPr>
        </p:nvSpPr>
        <p:spPr/>
        <p:txBody>
          <a:bodyPr>
            <a:normAutofit lnSpcReduction="10000"/>
          </a:bodyPr>
          <a:lstStyle/>
          <a:p>
            <a:r>
              <a:rPr lang="en-US" dirty="0" smtClean="0"/>
              <a:t>Behavioral Techniques to foster consistent environmental structure, behavioral expectations, and consequences (consider consultation)</a:t>
            </a:r>
          </a:p>
          <a:p>
            <a:r>
              <a:rPr lang="en-US" dirty="0" smtClean="0"/>
              <a:t>Behavior contracts/charts to document and reinforce progress. Tangible </a:t>
            </a:r>
            <a:r>
              <a:rPr lang="en-US" smtClean="0"/>
              <a:t>rewards effective.</a:t>
            </a:r>
          </a:p>
          <a:p>
            <a:r>
              <a:rPr lang="en-US" dirty="0" smtClean="0"/>
              <a:t> Low verbal demand art/play activities to build sense of safety and alternatives to verbal communication</a:t>
            </a:r>
          </a:p>
          <a:p>
            <a:r>
              <a:rPr lang="en-US" dirty="0" smtClean="0"/>
              <a:t>Focus on relationship: reliability, acceptance, respect and fun</a:t>
            </a:r>
          </a:p>
        </p:txBody>
      </p:sp>
    </p:spTree>
    <p:extLst>
      <p:ext uri="{BB962C8B-B14F-4D97-AF65-F5344CB8AC3E}">
        <p14:creationId xmlns:p14="http://schemas.microsoft.com/office/powerpoint/2010/main" val="267945339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Cognitive/Verbal Student</a:t>
            </a:r>
            <a:endParaRPr lang="en-US" dirty="0"/>
          </a:p>
        </p:txBody>
      </p:sp>
      <p:sp>
        <p:nvSpPr>
          <p:cNvPr id="3" name="Content Placeholder 2"/>
          <p:cNvSpPr>
            <a:spLocks noGrp="1"/>
          </p:cNvSpPr>
          <p:nvPr>
            <p:ph idx="1"/>
          </p:nvPr>
        </p:nvSpPr>
        <p:spPr/>
        <p:txBody>
          <a:bodyPr>
            <a:normAutofit/>
          </a:bodyPr>
          <a:lstStyle/>
          <a:p>
            <a:r>
              <a:rPr lang="en-US" sz="3200" dirty="0" smtClean="0"/>
              <a:t>Cognitive-Behavior Techniques</a:t>
            </a:r>
          </a:p>
          <a:p>
            <a:r>
              <a:rPr lang="en-US" sz="3200" dirty="0" smtClean="0"/>
              <a:t>Reality Therapy </a:t>
            </a:r>
          </a:p>
          <a:p>
            <a:r>
              <a:rPr lang="en-US" sz="3200" dirty="0" smtClean="0"/>
              <a:t>Rational-Emotive Behavior Therapy</a:t>
            </a:r>
          </a:p>
          <a:p>
            <a:r>
              <a:rPr lang="en-US" sz="3200" dirty="0" smtClean="0"/>
              <a:t>Group Interventions</a:t>
            </a:r>
          </a:p>
          <a:p>
            <a:r>
              <a:rPr lang="en-US" sz="3200" dirty="0" smtClean="0"/>
              <a:t>Solution oriented, motivational interviewing</a:t>
            </a:r>
            <a:endParaRPr lang="en-US" sz="3200" dirty="0"/>
          </a:p>
        </p:txBody>
      </p:sp>
    </p:spTree>
    <p:extLst>
      <p:ext uri="{BB962C8B-B14F-4D97-AF65-F5344CB8AC3E}">
        <p14:creationId xmlns:p14="http://schemas.microsoft.com/office/powerpoint/2010/main" val="198008294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Cognitive/Low Verbal</a:t>
            </a:r>
            <a:endParaRPr lang="en-US" dirty="0"/>
          </a:p>
        </p:txBody>
      </p:sp>
      <p:sp>
        <p:nvSpPr>
          <p:cNvPr id="3" name="Content Placeholder 2"/>
          <p:cNvSpPr>
            <a:spLocks noGrp="1"/>
          </p:cNvSpPr>
          <p:nvPr>
            <p:ph idx="1"/>
          </p:nvPr>
        </p:nvSpPr>
        <p:spPr/>
        <p:txBody>
          <a:bodyPr/>
          <a:lstStyle/>
          <a:p>
            <a:endParaRPr lang="en-US" dirty="0" smtClean="0"/>
          </a:p>
          <a:p>
            <a:r>
              <a:rPr lang="en-US" dirty="0" smtClean="0"/>
              <a:t>Activities with low verbal demand, minimal performance expectations, symbolic representation, e.g., </a:t>
            </a:r>
            <a:r>
              <a:rPr lang="en-US" dirty="0" err="1" smtClean="0"/>
              <a:t>sandtray</a:t>
            </a:r>
            <a:r>
              <a:rPr lang="en-US" dirty="0" smtClean="0"/>
              <a:t>, art activities</a:t>
            </a:r>
          </a:p>
          <a:p>
            <a:r>
              <a:rPr lang="en-US" dirty="0" smtClean="0"/>
              <a:t>Social modeling</a:t>
            </a:r>
          </a:p>
          <a:p>
            <a:r>
              <a:rPr lang="en-US" dirty="0" err="1" smtClean="0"/>
              <a:t>Psychoeducational</a:t>
            </a:r>
            <a:r>
              <a:rPr lang="en-US" dirty="0" smtClean="0"/>
              <a:t> approaches</a:t>
            </a:r>
          </a:p>
          <a:p>
            <a:r>
              <a:rPr lang="en-US" dirty="0" err="1" smtClean="0"/>
              <a:t>Bibliotherapy</a:t>
            </a:r>
            <a:endParaRPr lang="en-US" dirty="0"/>
          </a:p>
        </p:txBody>
      </p:sp>
    </p:spTree>
    <p:extLst>
      <p:ext uri="{BB962C8B-B14F-4D97-AF65-F5344CB8AC3E}">
        <p14:creationId xmlns:p14="http://schemas.microsoft.com/office/powerpoint/2010/main" val="38613205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Problems are addressed with interventions.</a:t>
            </a:r>
          </a:p>
          <a:p>
            <a:pPr marL="0" indent="0">
              <a:buNone/>
            </a:pPr>
            <a:r>
              <a:rPr lang="en-US" sz="3200" dirty="0" smtClean="0"/>
              <a:t>Interventions are selected based on client and counselor variables.</a:t>
            </a:r>
            <a:endParaRPr lang="en-US" sz="3200" dirty="0"/>
          </a:p>
        </p:txBody>
      </p:sp>
    </p:spTree>
    <p:extLst>
      <p:ext uri="{BB962C8B-B14F-4D97-AF65-F5344CB8AC3E}">
        <p14:creationId xmlns:p14="http://schemas.microsoft.com/office/powerpoint/2010/main" val="426455953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Nondirective Approaches</a:t>
            </a:r>
          </a:p>
        </p:txBody>
      </p:sp>
      <p:sp>
        <p:nvSpPr>
          <p:cNvPr id="21507" name="Rectangle 3"/>
          <p:cNvSpPr>
            <a:spLocks noGrp="1" noChangeArrowheads="1"/>
          </p:cNvSpPr>
          <p:nvPr>
            <p:ph type="body" idx="1"/>
          </p:nvPr>
        </p:nvSpPr>
        <p:spPr/>
        <p:txBody>
          <a:bodyPr/>
          <a:lstStyle/>
          <a:p>
            <a:r>
              <a:rPr lang="en-US" i="1"/>
              <a:t>Unconditional positive regard</a:t>
            </a:r>
          </a:p>
          <a:p>
            <a:r>
              <a:rPr lang="en-US" i="1"/>
              <a:t>Nondirective play therapy (warmth, genuineness, tracking, reflection, tolerance of low structure, theme and metaphor recognition)</a:t>
            </a:r>
          </a:p>
          <a:p>
            <a:r>
              <a:rPr lang="en-US" i="1"/>
              <a:t>Person-Centered counseling (congruence of ideal and real selves, relationship of primary importance</a:t>
            </a:r>
          </a:p>
        </p:txBody>
      </p:sp>
    </p:spTree>
    <p:extLst>
      <p:ext uri="{BB962C8B-B14F-4D97-AF65-F5344CB8AC3E}">
        <p14:creationId xmlns:p14="http://schemas.microsoft.com/office/powerpoint/2010/main" val="21279133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Counseling in Schools</a:t>
            </a:r>
            <a:endParaRPr lang="en-US" dirty="0"/>
          </a:p>
        </p:txBody>
      </p:sp>
      <p:sp>
        <p:nvSpPr>
          <p:cNvPr id="3" name="Content Placeholder 2"/>
          <p:cNvSpPr>
            <a:spLocks noGrp="1"/>
          </p:cNvSpPr>
          <p:nvPr>
            <p:ph idx="1"/>
          </p:nvPr>
        </p:nvSpPr>
        <p:spPr/>
        <p:txBody>
          <a:bodyPr>
            <a:normAutofit/>
          </a:bodyPr>
          <a:lstStyle/>
          <a:p>
            <a:r>
              <a:rPr lang="en-US" sz="3200" dirty="0" smtClean="0"/>
              <a:t>Constraints</a:t>
            </a:r>
          </a:p>
          <a:p>
            <a:r>
              <a:rPr lang="en-US" sz="3200" dirty="0" smtClean="0"/>
              <a:t>Advantages</a:t>
            </a:r>
          </a:p>
          <a:p>
            <a:r>
              <a:rPr lang="en-US" sz="3200" dirty="0" smtClean="0"/>
              <a:t>Preparation/Competence for Counseling by </a:t>
            </a:r>
            <a:r>
              <a:rPr lang="en-US" sz="3200" dirty="0" err="1" smtClean="0"/>
              <a:t>LSSPs</a:t>
            </a:r>
            <a:endParaRPr lang="en-US" sz="3200" dirty="0"/>
          </a:p>
        </p:txBody>
      </p:sp>
    </p:spTree>
    <p:extLst>
      <p:ext uri="{BB962C8B-B14F-4D97-AF65-F5344CB8AC3E}">
        <p14:creationId xmlns:p14="http://schemas.microsoft.com/office/powerpoint/2010/main" val="252740066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4000"/>
              <a:t>Semistructured Play/Activity Techniques (often Gestalt)</a:t>
            </a:r>
          </a:p>
        </p:txBody>
      </p:sp>
      <p:sp>
        <p:nvSpPr>
          <p:cNvPr id="22531" name="Rectangle 3"/>
          <p:cNvSpPr>
            <a:spLocks noGrp="1" noChangeArrowheads="1"/>
          </p:cNvSpPr>
          <p:nvPr>
            <p:ph type="body" idx="1"/>
          </p:nvPr>
        </p:nvSpPr>
        <p:spPr/>
        <p:txBody>
          <a:bodyPr/>
          <a:lstStyle/>
          <a:p>
            <a:r>
              <a:rPr lang="en-US" i="1"/>
              <a:t>Art activities with prompts (KFD, Collage, Timeline, Scribble Art)</a:t>
            </a:r>
          </a:p>
          <a:p>
            <a:r>
              <a:rPr lang="en-US" i="1"/>
              <a:t>Clay activities (e.g., something about you)</a:t>
            </a:r>
          </a:p>
          <a:p>
            <a:r>
              <a:rPr lang="en-US" i="1"/>
              <a:t>Bibliotherapy</a:t>
            </a:r>
          </a:p>
          <a:p>
            <a:r>
              <a:rPr lang="en-US" i="1"/>
              <a:t>Mutual Storytelling</a:t>
            </a:r>
          </a:p>
          <a:p>
            <a:r>
              <a:rPr lang="en-US" i="1"/>
              <a:t>Therapeutic use of games</a:t>
            </a:r>
          </a:p>
          <a:p>
            <a:r>
              <a:rPr lang="en-US" i="1"/>
              <a:t>Sandtray</a:t>
            </a:r>
          </a:p>
        </p:txBody>
      </p:sp>
    </p:spTree>
    <p:extLst>
      <p:ext uri="{BB962C8B-B14F-4D97-AF65-F5344CB8AC3E}">
        <p14:creationId xmlns:p14="http://schemas.microsoft.com/office/powerpoint/2010/main" val="12928349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Sandtray (Your World)</a:t>
            </a:r>
          </a:p>
        </p:txBody>
      </p:sp>
      <p:pic>
        <p:nvPicPr>
          <p:cNvPr id="23556" name="Picture 4" descr="IMG_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690" y="2193702"/>
            <a:ext cx="52578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36886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Structured Techniques</a:t>
            </a:r>
          </a:p>
        </p:txBody>
      </p:sp>
      <p:sp>
        <p:nvSpPr>
          <p:cNvPr id="25603" name="Rectangle 3"/>
          <p:cNvSpPr>
            <a:spLocks noGrp="1" noChangeArrowheads="1"/>
          </p:cNvSpPr>
          <p:nvPr>
            <p:ph type="body" idx="1"/>
          </p:nvPr>
        </p:nvSpPr>
        <p:spPr/>
        <p:txBody>
          <a:bodyPr>
            <a:normAutofit fontScale="92500" lnSpcReduction="10000"/>
          </a:bodyPr>
          <a:lstStyle/>
          <a:p>
            <a:pPr>
              <a:lnSpc>
                <a:spcPct val="80000"/>
              </a:lnSpc>
            </a:pPr>
            <a:r>
              <a:rPr lang="en-US" sz="2400" i="1" dirty="0"/>
              <a:t>Reality Therapy (problem &amp; solution oriented, verbal skills, ability to </a:t>
            </a:r>
            <a:r>
              <a:rPr lang="en-US" sz="2400" i="1" dirty="0" smtClean="0"/>
              <a:t>recall, think </a:t>
            </a:r>
            <a:r>
              <a:rPr lang="en-US" sz="2400" i="1" dirty="0"/>
              <a:t>ahead &amp; recognize options, practice &amp; feedback)</a:t>
            </a:r>
          </a:p>
          <a:p>
            <a:pPr>
              <a:lnSpc>
                <a:spcPct val="80000"/>
              </a:lnSpc>
            </a:pPr>
            <a:r>
              <a:rPr lang="en-US" sz="2400" i="1" dirty="0"/>
              <a:t>Cognitive-Behavioral Techniques (recognition and expression of thoughts and feelings, developing self-monitoring and self-talk, use of environmental contingencies</a:t>
            </a:r>
            <a:r>
              <a:rPr lang="en-US" sz="2400" i="1" dirty="0" smtClean="0"/>
              <a:t>)</a:t>
            </a:r>
          </a:p>
          <a:p>
            <a:pPr>
              <a:lnSpc>
                <a:spcPct val="80000"/>
              </a:lnSpc>
            </a:pPr>
            <a:r>
              <a:rPr lang="en-US" i="1" dirty="0" smtClean="0"/>
              <a:t>Positive Psychology</a:t>
            </a:r>
            <a:endParaRPr lang="en-US" sz="2400" i="1" dirty="0"/>
          </a:p>
          <a:p>
            <a:pPr>
              <a:lnSpc>
                <a:spcPct val="80000"/>
              </a:lnSpc>
            </a:pPr>
            <a:r>
              <a:rPr lang="en-US" sz="2400" i="1" dirty="0"/>
              <a:t>Behavioral Approaches (clear problem identification, collecting of baseline data, collaborating with other caretakers, environmental engineering, contracting) </a:t>
            </a:r>
          </a:p>
          <a:p>
            <a:pPr>
              <a:lnSpc>
                <a:spcPct val="80000"/>
              </a:lnSpc>
            </a:pPr>
            <a:r>
              <a:rPr lang="en-US" sz="2400" i="1" dirty="0"/>
              <a:t>Special Applications: Anxiety reduction (systematic desensitization), Relaxation training (progressive relaxation, imagery), </a:t>
            </a:r>
            <a:r>
              <a:rPr lang="en-US" sz="2400" i="1" dirty="0" smtClean="0"/>
              <a:t>Mindfulness</a:t>
            </a:r>
            <a:endParaRPr lang="en-US" sz="2400" i="1" dirty="0"/>
          </a:p>
        </p:txBody>
      </p:sp>
    </p:spTree>
    <p:extLst>
      <p:ext uri="{BB962C8B-B14F-4D97-AF65-F5344CB8AC3E}">
        <p14:creationId xmlns:p14="http://schemas.microsoft.com/office/powerpoint/2010/main" val="347308036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en-US"/>
              <a:t>Cognitive Therapy</a:t>
            </a:r>
          </a:p>
        </p:txBody>
      </p:sp>
      <p:sp>
        <p:nvSpPr>
          <p:cNvPr id="2051" name="Rectangle 3"/>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199236624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Basic Principles</a:t>
            </a:r>
          </a:p>
        </p:txBody>
      </p:sp>
      <p:sp>
        <p:nvSpPr>
          <p:cNvPr id="10243" name="Rectangle 3"/>
          <p:cNvSpPr>
            <a:spLocks noGrp="1" noChangeArrowheads="1"/>
          </p:cNvSpPr>
          <p:nvPr>
            <p:ph type="body" idx="1"/>
          </p:nvPr>
        </p:nvSpPr>
        <p:spPr/>
        <p:txBody>
          <a:bodyPr/>
          <a:lstStyle/>
          <a:p>
            <a:pPr>
              <a:buFontTx/>
              <a:buNone/>
            </a:pPr>
            <a:r>
              <a:rPr lang="en-US" dirty="0"/>
              <a:t>Client is understood in terms of his/her current thinking and its impact on feelings and behaviors</a:t>
            </a:r>
          </a:p>
          <a:p>
            <a:pPr>
              <a:buFontTx/>
              <a:buNone/>
            </a:pPr>
            <a:endParaRPr lang="en-US" dirty="0"/>
          </a:p>
          <a:p>
            <a:pPr>
              <a:buFontTx/>
              <a:buNone/>
            </a:pPr>
            <a:r>
              <a:rPr lang="en-US" dirty="0" smtClean="0"/>
              <a:t>What’s </a:t>
            </a:r>
            <a:r>
              <a:rPr lang="en-US" dirty="0"/>
              <a:t>the relationship between thoughts, feelings, and behaviors?</a:t>
            </a:r>
          </a:p>
        </p:txBody>
      </p:sp>
    </p:spTree>
    <p:extLst>
      <p:ext uri="{BB962C8B-B14F-4D97-AF65-F5344CB8AC3E}">
        <p14:creationId xmlns:p14="http://schemas.microsoft.com/office/powerpoint/2010/main" val="123477615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Basic Principles</a:t>
            </a:r>
          </a:p>
        </p:txBody>
      </p:sp>
      <p:sp>
        <p:nvSpPr>
          <p:cNvPr id="11267" name="Rectangle 3"/>
          <p:cNvSpPr>
            <a:spLocks noGrp="1" noChangeArrowheads="1"/>
          </p:cNvSpPr>
          <p:nvPr>
            <p:ph type="body" idx="1"/>
          </p:nvPr>
        </p:nvSpPr>
        <p:spPr/>
        <p:txBody>
          <a:bodyPr/>
          <a:lstStyle/>
          <a:p>
            <a:pPr>
              <a:buFontTx/>
              <a:buNone/>
            </a:pPr>
            <a:r>
              <a:rPr lang="en-US"/>
              <a:t>The foundation is a strong therapeutic alliance</a:t>
            </a:r>
          </a:p>
          <a:p>
            <a:pPr>
              <a:buFontTx/>
              <a:buNone/>
            </a:pPr>
            <a:endParaRPr lang="en-US"/>
          </a:p>
          <a:p>
            <a:pPr>
              <a:buFontTx/>
              <a:buNone/>
            </a:pPr>
            <a:r>
              <a:rPr lang="en-US"/>
              <a:t>warmth, caring, empathy, trust</a:t>
            </a:r>
          </a:p>
        </p:txBody>
      </p:sp>
    </p:spTree>
    <p:extLst>
      <p:ext uri="{BB962C8B-B14F-4D97-AF65-F5344CB8AC3E}">
        <p14:creationId xmlns:p14="http://schemas.microsoft.com/office/powerpoint/2010/main" val="404986174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Basic Principles</a:t>
            </a:r>
          </a:p>
        </p:txBody>
      </p:sp>
      <p:sp>
        <p:nvSpPr>
          <p:cNvPr id="12291" name="Rectangle 3"/>
          <p:cNvSpPr>
            <a:spLocks noGrp="1" noChangeArrowheads="1"/>
          </p:cNvSpPr>
          <p:nvPr>
            <p:ph type="body" idx="1"/>
          </p:nvPr>
        </p:nvSpPr>
        <p:spPr/>
        <p:txBody>
          <a:bodyPr/>
          <a:lstStyle/>
          <a:p>
            <a:pPr>
              <a:buFontTx/>
              <a:buNone/>
            </a:pPr>
            <a:r>
              <a:rPr lang="en-US"/>
              <a:t>The technique requires collaboration and active participation.</a:t>
            </a:r>
          </a:p>
          <a:p>
            <a:pPr>
              <a:buFontTx/>
              <a:buNone/>
            </a:pPr>
            <a:endParaRPr lang="en-US"/>
          </a:p>
          <a:p>
            <a:pPr>
              <a:buFontTx/>
              <a:buNone/>
            </a:pPr>
            <a:r>
              <a:rPr lang="en-US"/>
              <a:t>Teamwork, partnership, working together.  Gradual transition to increasingly active client.</a:t>
            </a:r>
          </a:p>
        </p:txBody>
      </p:sp>
    </p:spTree>
    <p:extLst>
      <p:ext uri="{BB962C8B-B14F-4D97-AF65-F5344CB8AC3E}">
        <p14:creationId xmlns:p14="http://schemas.microsoft.com/office/powerpoint/2010/main" val="187733955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Basic Principles</a:t>
            </a:r>
          </a:p>
        </p:txBody>
      </p:sp>
      <p:sp>
        <p:nvSpPr>
          <p:cNvPr id="13315" name="Rectangle 3"/>
          <p:cNvSpPr>
            <a:spLocks noGrp="1" noChangeArrowheads="1"/>
          </p:cNvSpPr>
          <p:nvPr>
            <p:ph type="body" idx="1"/>
          </p:nvPr>
        </p:nvSpPr>
        <p:spPr/>
        <p:txBody>
          <a:bodyPr/>
          <a:lstStyle/>
          <a:p>
            <a:pPr>
              <a:buFontTx/>
              <a:buNone/>
            </a:pPr>
            <a:r>
              <a:rPr lang="en-US"/>
              <a:t>Goal oriented and problem focused.</a:t>
            </a:r>
          </a:p>
          <a:p>
            <a:pPr>
              <a:buFontTx/>
              <a:buNone/>
            </a:pPr>
            <a:endParaRPr lang="en-US"/>
          </a:p>
          <a:p>
            <a:pPr>
              <a:buFontTx/>
              <a:buNone/>
            </a:pPr>
            <a:r>
              <a:rPr lang="en-US"/>
              <a:t>What are your problems, goals, and obstacles?</a:t>
            </a:r>
          </a:p>
        </p:txBody>
      </p:sp>
    </p:spTree>
    <p:extLst>
      <p:ext uri="{BB962C8B-B14F-4D97-AF65-F5344CB8AC3E}">
        <p14:creationId xmlns:p14="http://schemas.microsoft.com/office/powerpoint/2010/main" val="268858464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Basic Principles</a:t>
            </a:r>
          </a:p>
        </p:txBody>
      </p:sp>
      <p:sp>
        <p:nvSpPr>
          <p:cNvPr id="14339" name="Rectangle 3"/>
          <p:cNvSpPr>
            <a:spLocks noGrp="1" noChangeArrowheads="1"/>
          </p:cNvSpPr>
          <p:nvPr>
            <p:ph type="body" idx="1"/>
          </p:nvPr>
        </p:nvSpPr>
        <p:spPr/>
        <p:txBody>
          <a:bodyPr/>
          <a:lstStyle/>
          <a:p>
            <a:pPr>
              <a:buFontTx/>
              <a:buNone/>
            </a:pPr>
            <a:r>
              <a:rPr lang="en-US"/>
              <a:t>Initial emphasis is on the present.</a:t>
            </a:r>
          </a:p>
          <a:p>
            <a:pPr>
              <a:buFontTx/>
              <a:buNone/>
            </a:pPr>
            <a:endParaRPr lang="en-US"/>
          </a:p>
          <a:p>
            <a:pPr>
              <a:buFontTx/>
              <a:buNone/>
            </a:pPr>
            <a:r>
              <a:rPr lang="en-US"/>
              <a:t>Here and now.  Therapist examines past experiences selectively when indicated.</a:t>
            </a:r>
          </a:p>
        </p:txBody>
      </p:sp>
    </p:spTree>
    <p:extLst>
      <p:ext uri="{BB962C8B-B14F-4D97-AF65-F5344CB8AC3E}">
        <p14:creationId xmlns:p14="http://schemas.microsoft.com/office/powerpoint/2010/main" val="58171918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Basic Principles</a:t>
            </a:r>
          </a:p>
        </p:txBody>
      </p:sp>
      <p:sp>
        <p:nvSpPr>
          <p:cNvPr id="15363" name="Rectangle 3"/>
          <p:cNvSpPr>
            <a:spLocks noGrp="1" noChangeArrowheads="1"/>
          </p:cNvSpPr>
          <p:nvPr>
            <p:ph type="body" idx="1"/>
          </p:nvPr>
        </p:nvSpPr>
        <p:spPr/>
        <p:txBody>
          <a:bodyPr/>
          <a:lstStyle/>
          <a:p>
            <a:pPr>
              <a:buFontTx/>
              <a:buNone/>
            </a:pPr>
            <a:r>
              <a:rPr lang="en-US"/>
              <a:t>CBT is educative.</a:t>
            </a:r>
          </a:p>
          <a:p>
            <a:pPr>
              <a:buFontTx/>
              <a:buNone/>
            </a:pPr>
            <a:endParaRPr lang="en-US"/>
          </a:p>
          <a:p>
            <a:pPr>
              <a:buFontTx/>
              <a:buNone/>
            </a:pPr>
            <a:r>
              <a:rPr lang="en-US"/>
              <a:t>Teach the client to be his/her own therapist, teach the method, prevent relapse.</a:t>
            </a:r>
          </a:p>
        </p:txBody>
      </p:sp>
    </p:spTree>
    <p:extLst>
      <p:ext uri="{BB962C8B-B14F-4D97-AF65-F5344CB8AC3E}">
        <p14:creationId xmlns:p14="http://schemas.microsoft.com/office/powerpoint/2010/main" val="31165409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p:txBody>
          <a:bodyPr>
            <a:normAutofit/>
          </a:bodyPr>
          <a:lstStyle/>
          <a:p>
            <a:r>
              <a:rPr lang="en-US" sz="3200" dirty="0" smtClean="0"/>
              <a:t>Educational need</a:t>
            </a:r>
          </a:p>
          <a:p>
            <a:r>
              <a:rPr lang="en-US" sz="3200" dirty="0" smtClean="0"/>
              <a:t>ARD input</a:t>
            </a:r>
          </a:p>
          <a:p>
            <a:r>
              <a:rPr lang="en-US" sz="3200" dirty="0" smtClean="0"/>
              <a:t>Measurable outcomes/data-based</a:t>
            </a:r>
          </a:p>
          <a:p>
            <a:r>
              <a:rPr lang="en-US" sz="3200" dirty="0" smtClean="0"/>
              <a:t>Specific time frame</a:t>
            </a:r>
          </a:p>
          <a:p>
            <a:r>
              <a:rPr lang="en-US" sz="3200" dirty="0" smtClean="0"/>
              <a:t>Multiple relationships</a:t>
            </a:r>
            <a:endParaRPr lang="en-US" sz="3200" dirty="0"/>
          </a:p>
        </p:txBody>
      </p:sp>
    </p:spTree>
    <p:extLst>
      <p:ext uri="{BB962C8B-B14F-4D97-AF65-F5344CB8AC3E}">
        <p14:creationId xmlns:p14="http://schemas.microsoft.com/office/powerpoint/2010/main" val="29422899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Basic Principles</a:t>
            </a:r>
          </a:p>
        </p:txBody>
      </p:sp>
      <p:sp>
        <p:nvSpPr>
          <p:cNvPr id="16387" name="Rectangle 3"/>
          <p:cNvSpPr>
            <a:spLocks noGrp="1" noChangeArrowheads="1"/>
          </p:cNvSpPr>
          <p:nvPr>
            <p:ph type="body" idx="1"/>
          </p:nvPr>
        </p:nvSpPr>
        <p:spPr/>
        <p:txBody>
          <a:bodyPr/>
          <a:lstStyle/>
          <a:p>
            <a:pPr>
              <a:buFontTx/>
              <a:buNone/>
            </a:pPr>
            <a:r>
              <a:rPr lang="en-US" dirty="0" smtClean="0"/>
              <a:t>It’s </a:t>
            </a:r>
            <a:r>
              <a:rPr lang="en-US" dirty="0"/>
              <a:t>a time-limited therapy.</a:t>
            </a:r>
          </a:p>
          <a:p>
            <a:pPr>
              <a:buFontTx/>
              <a:buNone/>
            </a:pPr>
            <a:endParaRPr lang="en-US" dirty="0"/>
          </a:p>
          <a:p>
            <a:pPr>
              <a:buFontTx/>
              <a:buNone/>
            </a:pPr>
            <a:r>
              <a:rPr lang="en-US" dirty="0"/>
              <a:t>4-14 sessions to provide symptom relief and avoid relapse.</a:t>
            </a:r>
          </a:p>
        </p:txBody>
      </p:sp>
    </p:spTree>
    <p:extLst>
      <p:ext uri="{BB962C8B-B14F-4D97-AF65-F5344CB8AC3E}">
        <p14:creationId xmlns:p14="http://schemas.microsoft.com/office/powerpoint/2010/main" val="138155096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Basic Principles</a:t>
            </a:r>
          </a:p>
        </p:txBody>
      </p:sp>
      <p:sp>
        <p:nvSpPr>
          <p:cNvPr id="17411" name="Rectangle 3"/>
          <p:cNvSpPr>
            <a:spLocks noGrp="1" noChangeArrowheads="1"/>
          </p:cNvSpPr>
          <p:nvPr>
            <p:ph type="body" idx="1"/>
          </p:nvPr>
        </p:nvSpPr>
        <p:spPr/>
        <p:txBody>
          <a:bodyPr>
            <a:normAutofit fontScale="70000" lnSpcReduction="20000"/>
          </a:bodyPr>
          <a:lstStyle/>
          <a:p>
            <a:pPr>
              <a:lnSpc>
                <a:spcPct val="90000"/>
              </a:lnSpc>
              <a:buFontTx/>
              <a:buNone/>
            </a:pPr>
            <a:r>
              <a:rPr lang="en-US" sz="2800"/>
              <a:t>Structured sessions.</a:t>
            </a:r>
          </a:p>
          <a:p>
            <a:pPr>
              <a:lnSpc>
                <a:spcPct val="90000"/>
              </a:lnSpc>
              <a:buFontTx/>
              <a:buNone/>
            </a:pPr>
            <a:endParaRPr lang="en-US" sz="2800"/>
          </a:p>
          <a:p>
            <a:pPr>
              <a:lnSpc>
                <a:spcPct val="90000"/>
              </a:lnSpc>
              <a:buFontTx/>
              <a:buNone/>
            </a:pPr>
            <a:r>
              <a:rPr lang="en-US" sz="2800"/>
              <a:t>Mood check</a:t>
            </a:r>
          </a:p>
          <a:p>
            <a:pPr>
              <a:lnSpc>
                <a:spcPct val="90000"/>
              </a:lnSpc>
              <a:buFontTx/>
              <a:buNone/>
            </a:pPr>
            <a:r>
              <a:rPr lang="en-US" sz="2800"/>
              <a:t>Brief review of the week</a:t>
            </a:r>
          </a:p>
          <a:p>
            <a:pPr>
              <a:lnSpc>
                <a:spcPct val="90000"/>
              </a:lnSpc>
              <a:buFontTx/>
              <a:buNone/>
            </a:pPr>
            <a:r>
              <a:rPr lang="en-US" sz="2800"/>
              <a:t>Collaboratively set agenda</a:t>
            </a:r>
          </a:p>
          <a:p>
            <a:pPr>
              <a:lnSpc>
                <a:spcPct val="90000"/>
              </a:lnSpc>
              <a:buFontTx/>
              <a:buNone/>
            </a:pPr>
            <a:r>
              <a:rPr lang="en-US" sz="2800"/>
              <a:t>Feedback from previous session/HW review</a:t>
            </a:r>
          </a:p>
          <a:p>
            <a:pPr>
              <a:lnSpc>
                <a:spcPct val="90000"/>
              </a:lnSpc>
              <a:buFontTx/>
              <a:buNone/>
            </a:pPr>
            <a:r>
              <a:rPr lang="en-US" sz="2800"/>
              <a:t>Discuss agenda items</a:t>
            </a:r>
          </a:p>
          <a:p>
            <a:pPr>
              <a:lnSpc>
                <a:spcPct val="90000"/>
              </a:lnSpc>
              <a:buFontTx/>
              <a:buNone/>
            </a:pPr>
            <a:r>
              <a:rPr lang="en-US" sz="2800"/>
              <a:t>Assign homework</a:t>
            </a:r>
          </a:p>
          <a:p>
            <a:pPr>
              <a:lnSpc>
                <a:spcPct val="90000"/>
              </a:lnSpc>
              <a:buFontTx/>
              <a:buNone/>
            </a:pPr>
            <a:r>
              <a:rPr lang="en-US" sz="2800"/>
              <a:t>Summarize/feedback</a:t>
            </a:r>
          </a:p>
        </p:txBody>
      </p:sp>
    </p:spTree>
    <p:extLst>
      <p:ext uri="{BB962C8B-B14F-4D97-AF65-F5344CB8AC3E}">
        <p14:creationId xmlns:p14="http://schemas.microsoft.com/office/powerpoint/2010/main" val="369558461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Basic Principles</a:t>
            </a:r>
          </a:p>
        </p:txBody>
      </p:sp>
      <p:sp>
        <p:nvSpPr>
          <p:cNvPr id="18435" name="Rectangle 3"/>
          <p:cNvSpPr>
            <a:spLocks noGrp="1" noChangeArrowheads="1"/>
          </p:cNvSpPr>
          <p:nvPr>
            <p:ph type="body" idx="1"/>
          </p:nvPr>
        </p:nvSpPr>
        <p:spPr/>
        <p:txBody>
          <a:bodyPr>
            <a:normAutofit/>
          </a:bodyPr>
          <a:lstStyle/>
          <a:p>
            <a:pPr marL="42863" indent="7938">
              <a:lnSpc>
                <a:spcPct val="90000"/>
              </a:lnSpc>
              <a:buFontTx/>
              <a:buNone/>
            </a:pPr>
            <a:r>
              <a:rPr lang="en-US" sz="2800" dirty="0"/>
              <a:t>Teach clients to identify, evaluate, and respond to their dysfunctional thoughts and beliefs.</a:t>
            </a:r>
          </a:p>
          <a:p>
            <a:pPr marL="525463" indent="7938">
              <a:lnSpc>
                <a:spcPct val="90000"/>
              </a:lnSpc>
              <a:buFontTx/>
              <a:buNone/>
            </a:pPr>
            <a:r>
              <a:rPr lang="en-US" sz="2800" dirty="0" smtClean="0"/>
              <a:t>Socratic questioning &amp; Collaborative </a:t>
            </a:r>
            <a:r>
              <a:rPr lang="en-US" sz="2800" dirty="0"/>
              <a:t>empiricism</a:t>
            </a:r>
          </a:p>
          <a:p>
            <a:pPr marL="42863" indent="7938">
              <a:lnSpc>
                <a:spcPct val="90000"/>
              </a:lnSpc>
              <a:buFontTx/>
              <a:buNone/>
            </a:pPr>
            <a:r>
              <a:rPr lang="en-US" sz="2800" dirty="0" smtClean="0"/>
              <a:t>Have you ever had this happen to you before?</a:t>
            </a:r>
          </a:p>
          <a:p>
            <a:pPr marL="42863" indent="7938">
              <a:lnSpc>
                <a:spcPct val="90000"/>
              </a:lnSpc>
              <a:buFontTx/>
              <a:buNone/>
            </a:pPr>
            <a:r>
              <a:rPr lang="en-US" sz="2800" dirty="0" smtClean="0"/>
              <a:t>What did you do that time? </a:t>
            </a:r>
          </a:p>
          <a:p>
            <a:pPr marL="42863" indent="7938">
              <a:lnSpc>
                <a:spcPct val="90000"/>
              </a:lnSpc>
              <a:buFontTx/>
              <a:buNone/>
            </a:pPr>
            <a:r>
              <a:rPr lang="en-US" sz="2800" dirty="0" smtClean="0"/>
              <a:t>What advice would you give to a friend in this situation?</a:t>
            </a:r>
            <a:endParaRPr lang="en-US" sz="2800" dirty="0"/>
          </a:p>
        </p:txBody>
      </p:sp>
      <p:sp>
        <p:nvSpPr>
          <p:cNvPr id="2" name="TextBox 1"/>
          <p:cNvSpPr txBox="1"/>
          <p:nvPr/>
        </p:nvSpPr>
        <p:spPr>
          <a:xfrm>
            <a:off x="401016" y="6500791"/>
            <a:ext cx="8371209" cy="369332"/>
          </a:xfrm>
          <a:prstGeom prst="rect">
            <a:avLst/>
          </a:prstGeom>
          <a:noFill/>
        </p:spPr>
        <p:txBody>
          <a:bodyPr wrap="square" rtlCol="0">
            <a:spAutoFit/>
          </a:bodyPr>
          <a:lstStyle/>
          <a:p>
            <a:r>
              <a:rPr lang="en-US" dirty="0" smtClean="0">
                <a:solidFill>
                  <a:schemeClr val="bg1"/>
                </a:solidFill>
              </a:rPr>
              <a:t>(</a:t>
            </a:r>
            <a:r>
              <a:rPr lang="en-US" dirty="0" err="1" smtClean="0">
                <a:solidFill>
                  <a:schemeClr val="bg1"/>
                </a:solidFill>
              </a:rPr>
              <a:t>Padesky</a:t>
            </a:r>
            <a:r>
              <a:rPr lang="en-US" dirty="0" smtClean="0">
                <a:solidFill>
                  <a:schemeClr val="bg1"/>
                </a:solidFill>
              </a:rPr>
              <a:t>, 1993)</a:t>
            </a:r>
            <a:endParaRPr lang="en-US" dirty="0">
              <a:solidFill>
                <a:schemeClr val="bg1"/>
              </a:solidFill>
            </a:endParaRPr>
          </a:p>
        </p:txBody>
      </p:sp>
    </p:spTree>
    <p:extLst>
      <p:ext uri="{BB962C8B-B14F-4D97-AF65-F5344CB8AC3E}">
        <p14:creationId xmlns:p14="http://schemas.microsoft.com/office/powerpoint/2010/main" val="6650585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Cognitive Conceptualization</a:t>
            </a:r>
          </a:p>
        </p:txBody>
      </p:sp>
      <p:sp>
        <p:nvSpPr>
          <p:cNvPr id="8195" name="Rectangle 3"/>
          <p:cNvSpPr>
            <a:spLocks noGrp="1" noChangeArrowheads="1"/>
          </p:cNvSpPr>
          <p:nvPr>
            <p:ph type="body" idx="1"/>
          </p:nvPr>
        </p:nvSpPr>
        <p:spPr/>
        <p:txBody>
          <a:bodyPr/>
          <a:lstStyle/>
          <a:p>
            <a:pPr>
              <a:buFontTx/>
              <a:buNone/>
            </a:pPr>
            <a:r>
              <a:rPr lang="en-US"/>
              <a:t>Situation leads to </a:t>
            </a:r>
          </a:p>
          <a:p>
            <a:pPr>
              <a:buFontTx/>
              <a:buNone/>
            </a:pPr>
            <a:r>
              <a:rPr lang="en-US"/>
              <a:t>Automatic Thought (from core belief)</a:t>
            </a:r>
          </a:p>
          <a:p>
            <a:pPr>
              <a:buFontTx/>
              <a:buNone/>
            </a:pPr>
            <a:r>
              <a:rPr lang="en-US"/>
              <a:t>Leads to Emotion</a:t>
            </a:r>
          </a:p>
          <a:p>
            <a:pPr>
              <a:buFontTx/>
              <a:buNone/>
            </a:pPr>
            <a:r>
              <a:rPr lang="en-US"/>
              <a:t>and Behavior</a:t>
            </a:r>
          </a:p>
        </p:txBody>
      </p:sp>
    </p:spTree>
    <p:extLst>
      <p:ext uri="{BB962C8B-B14F-4D97-AF65-F5344CB8AC3E}">
        <p14:creationId xmlns:p14="http://schemas.microsoft.com/office/powerpoint/2010/main" val="207845369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Cognitive Conceptualization</a:t>
            </a:r>
          </a:p>
        </p:txBody>
      </p:sp>
      <p:sp>
        <p:nvSpPr>
          <p:cNvPr id="9219" name="Rectangle 3"/>
          <p:cNvSpPr>
            <a:spLocks noGrp="1" noChangeArrowheads="1"/>
          </p:cNvSpPr>
          <p:nvPr>
            <p:ph type="body" idx="1"/>
          </p:nvPr>
        </p:nvSpPr>
        <p:spPr/>
        <p:txBody>
          <a:bodyPr/>
          <a:lstStyle/>
          <a:p>
            <a:pPr>
              <a:buFontTx/>
              <a:buNone/>
            </a:pPr>
            <a:r>
              <a:rPr lang="en-US" dirty="0"/>
              <a:t>Thinking about </a:t>
            </a:r>
            <a:r>
              <a:rPr lang="en-US" dirty="0" smtClean="0"/>
              <a:t>tomorrow’s </a:t>
            </a:r>
            <a:r>
              <a:rPr lang="en-US" dirty="0"/>
              <a:t>math test leads to automatic thought:</a:t>
            </a:r>
          </a:p>
          <a:p>
            <a:pPr>
              <a:buFontTx/>
              <a:buNone/>
            </a:pPr>
            <a:r>
              <a:rPr lang="ja-JP" altLang="en-US" dirty="0"/>
              <a:t>“</a:t>
            </a:r>
            <a:r>
              <a:rPr lang="en-US" dirty="0"/>
              <a:t>I </a:t>
            </a:r>
            <a:r>
              <a:rPr lang="en-US" dirty="0" smtClean="0"/>
              <a:t>won’t </a:t>
            </a:r>
            <a:r>
              <a:rPr lang="en-US" dirty="0"/>
              <a:t>make it through the course</a:t>
            </a:r>
            <a:r>
              <a:rPr lang="ja-JP" altLang="en-US" dirty="0"/>
              <a:t>”</a:t>
            </a:r>
            <a:endParaRPr lang="en-US" dirty="0"/>
          </a:p>
          <a:p>
            <a:pPr>
              <a:buFontTx/>
              <a:buNone/>
            </a:pPr>
            <a:r>
              <a:rPr lang="en-US" dirty="0"/>
              <a:t>(derived from core belief: </a:t>
            </a:r>
            <a:r>
              <a:rPr lang="en-US" dirty="0" smtClean="0"/>
              <a:t>I’m </a:t>
            </a:r>
            <a:r>
              <a:rPr lang="en-US" dirty="0"/>
              <a:t>inadequate)</a:t>
            </a:r>
          </a:p>
          <a:p>
            <a:pPr>
              <a:buFontTx/>
              <a:buNone/>
            </a:pPr>
            <a:r>
              <a:rPr lang="en-US" dirty="0"/>
              <a:t>Leads to feeling sad and little to no effort studying</a:t>
            </a:r>
          </a:p>
          <a:p>
            <a:pPr>
              <a:buFontTx/>
              <a:buNone/>
            </a:pPr>
            <a:endParaRPr lang="en-US" dirty="0"/>
          </a:p>
        </p:txBody>
      </p:sp>
    </p:spTree>
    <p:extLst>
      <p:ext uri="{BB962C8B-B14F-4D97-AF65-F5344CB8AC3E}">
        <p14:creationId xmlns:p14="http://schemas.microsoft.com/office/powerpoint/2010/main" val="98975782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thinking errors</a:t>
            </a:r>
          </a:p>
        </p:txBody>
      </p:sp>
      <p:sp>
        <p:nvSpPr>
          <p:cNvPr id="3075" name="Rectangle 3"/>
          <p:cNvSpPr>
            <a:spLocks noGrp="1" noChangeArrowheads="1"/>
          </p:cNvSpPr>
          <p:nvPr>
            <p:ph type="body" idx="1"/>
          </p:nvPr>
        </p:nvSpPr>
        <p:spPr/>
        <p:txBody>
          <a:bodyPr/>
          <a:lstStyle/>
          <a:p>
            <a:pPr>
              <a:lnSpc>
                <a:spcPct val="90000"/>
              </a:lnSpc>
              <a:buFontTx/>
              <a:buNone/>
            </a:pPr>
            <a:r>
              <a:rPr lang="en-US" b="1" dirty="0"/>
              <a:t>All or nothing</a:t>
            </a:r>
            <a:endParaRPr lang="en-US" dirty="0"/>
          </a:p>
          <a:p>
            <a:pPr>
              <a:lnSpc>
                <a:spcPct val="90000"/>
              </a:lnSpc>
              <a:buFontTx/>
              <a:buNone/>
            </a:pPr>
            <a:r>
              <a:rPr lang="ja-JP" altLang="en-US" dirty="0"/>
              <a:t>“</a:t>
            </a:r>
            <a:r>
              <a:rPr lang="en-US" dirty="0"/>
              <a:t>If </a:t>
            </a:r>
            <a:r>
              <a:rPr lang="en-US" dirty="0" smtClean="0"/>
              <a:t>I’m </a:t>
            </a:r>
            <a:r>
              <a:rPr lang="en-US" dirty="0"/>
              <a:t>not a total success, </a:t>
            </a:r>
            <a:r>
              <a:rPr lang="en-US" dirty="0" smtClean="0"/>
              <a:t>I’m </a:t>
            </a:r>
            <a:r>
              <a:rPr lang="en-US" dirty="0"/>
              <a:t>a failure</a:t>
            </a:r>
            <a:r>
              <a:rPr lang="ja-JP" altLang="en-US" dirty="0"/>
              <a:t>”</a:t>
            </a:r>
            <a:endParaRPr lang="en-US" dirty="0"/>
          </a:p>
          <a:p>
            <a:pPr>
              <a:lnSpc>
                <a:spcPct val="90000"/>
              </a:lnSpc>
              <a:buFontTx/>
              <a:buNone/>
            </a:pPr>
            <a:r>
              <a:rPr lang="en-US" b="1" dirty="0" err="1"/>
              <a:t>Catastrophizing</a:t>
            </a:r>
            <a:endParaRPr lang="en-US" b="1" dirty="0"/>
          </a:p>
          <a:p>
            <a:pPr>
              <a:lnSpc>
                <a:spcPct val="90000"/>
              </a:lnSpc>
              <a:buFontTx/>
              <a:buNone/>
            </a:pPr>
            <a:r>
              <a:rPr lang="ja-JP" altLang="en-US" dirty="0"/>
              <a:t>“</a:t>
            </a:r>
            <a:r>
              <a:rPr lang="en-US" dirty="0" smtClean="0"/>
              <a:t>I’ll </a:t>
            </a:r>
            <a:r>
              <a:rPr lang="en-US" dirty="0"/>
              <a:t>be so upset, I </a:t>
            </a:r>
            <a:r>
              <a:rPr lang="en-US" dirty="0" smtClean="0"/>
              <a:t>won’t </a:t>
            </a:r>
            <a:r>
              <a:rPr lang="en-US" dirty="0"/>
              <a:t>be able to function at all</a:t>
            </a:r>
            <a:r>
              <a:rPr lang="ja-JP" altLang="en-US" dirty="0"/>
              <a:t>”</a:t>
            </a:r>
            <a:endParaRPr lang="en-US" dirty="0"/>
          </a:p>
          <a:p>
            <a:pPr>
              <a:lnSpc>
                <a:spcPct val="90000"/>
              </a:lnSpc>
              <a:buFontTx/>
              <a:buNone/>
            </a:pPr>
            <a:r>
              <a:rPr lang="en-US" b="1" dirty="0"/>
              <a:t>Discounting the positive</a:t>
            </a:r>
          </a:p>
          <a:p>
            <a:pPr>
              <a:lnSpc>
                <a:spcPct val="90000"/>
              </a:lnSpc>
              <a:buFontTx/>
              <a:buNone/>
            </a:pPr>
            <a:r>
              <a:rPr lang="ja-JP" altLang="en-US" dirty="0"/>
              <a:t>“</a:t>
            </a:r>
            <a:r>
              <a:rPr lang="en-US" dirty="0"/>
              <a:t>I did that project well, but only because I got lucky</a:t>
            </a:r>
            <a:r>
              <a:rPr lang="ja-JP" altLang="en-US" dirty="0"/>
              <a:t>”</a:t>
            </a:r>
            <a:endParaRPr lang="en-US" dirty="0"/>
          </a:p>
        </p:txBody>
      </p:sp>
    </p:spTree>
    <p:extLst>
      <p:ext uri="{BB962C8B-B14F-4D97-AF65-F5344CB8AC3E}">
        <p14:creationId xmlns:p14="http://schemas.microsoft.com/office/powerpoint/2010/main" val="296097417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thinking errors</a:t>
            </a:r>
          </a:p>
        </p:txBody>
      </p:sp>
      <p:sp>
        <p:nvSpPr>
          <p:cNvPr id="4099" name="Rectangle 3"/>
          <p:cNvSpPr>
            <a:spLocks noGrp="1" noChangeArrowheads="1"/>
          </p:cNvSpPr>
          <p:nvPr>
            <p:ph type="body" idx="1"/>
          </p:nvPr>
        </p:nvSpPr>
        <p:spPr/>
        <p:txBody>
          <a:bodyPr>
            <a:normAutofit fontScale="85000" lnSpcReduction="20000"/>
          </a:bodyPr>
          <a:lstStyle/>
          <a:p>
            <a:pPr>
              <a:lnSpc>
                <a:spcPct val="90000"/>
              </a:lnSpc>
              <a:buFontTx/>
              <a:buNone/>
            </a:pPr>
            <a:r>
              <a:rPr lang="en-US" sz="2800" b="1" dirty="0"/>
              <a:t>Emotional reasoning</a:t>
            </a:r>
            <a:endParaRPr lang="en-US" sz="2800" dirty="0"/>
          </a:p>
          <a:p>
            <a:pPr>
              <a:lnSpc>
                <a:spcPct val="90000"/>
              </a:lnSpc>
              <a:buFontTx/>
              <a:buNone/>
            </a:pPr>
            <a:r>
              <a:rPr lang="en-US" sz="2800" dirty="0"/>
              <a:t>Ignore the evidence and focus on feelings</a:t>
            </a:r>
          </a:p>
          <a:p>
            <a:pPr>
              <a:lnSpc>
                <a:spcPct val="90000"/>
              </a:lnSpc>
              <a:buFontTx/>
              <a:buNone/>
            </a:pPr>
            <a:r>
              <a:rPr lang="ja-JP" altLang="en-US" sz="2800" dirty="0"/>
              <a:t>“</a:t>
            </a:r>
            <a:r>
              <a:rPr lang="en-US" sz="2800" dirty="0"/>
              <a:t>I know I do things ok, but I feel like a failure</a:t>
            </a:r>
            <a:r>
              <a:rPr lang="ja-JP" altLang="en-US" sz="2800" dirty="0"/>
              <a:t>”</a:t>
            </a:r>
            <a:endParaRPr lang="en-US" sz="2800" dirty="0"/>
          </a:p>
          <a:p>
            <a:pPr>
              <a:lnSpc>
                <a:spcPct val="90000"/>
              </a:lnSpc>
              <a:buFontTx/>
              <a:buNone/>
            </a:pPr>
            <a:r>
              <a:rPr lang="en-US" sz="2800" b="1" dirty="0"/>
              <a:t>Labeling</a:t>
            </a:r>
          </a:p>
          <a:p>
            <a:pPr>
              <a:lnSpc>
                <a:spcPct val="90000"/>
              </a:lnSpc>
              <a:buFontTx/>
              <a:buNone/>
            </a:pPr>
            <a:r>
              <a:rPr lang="ja-JP" altLang="en-US" sz="2800" dirty="0"/>
              <a:t>“</a:t>
            </a:r>
            <a:r>
              <a:rPr lang="en-US" sz="2800" dirty="0" smtClean="0"/>
              <a:t>I’m </a:t>
            </a:r>
            <a:r>
              <a:rPr lang="en-US" sz="2800" dirty="0"/>
              <a:t>a looser</a:t>
            </a:r>
            <a:r>
              <a:rPr lang="ja-JP" altLang="en-US" sz="2800" dirty="0"/>
              <a:t>”</a:t>
            </a:r>
            <a:endParaRPr lang="en-US" sz="2800" dirty="0"/>
          </a:p>
          <a:p>
            <a:pPr>
              <a:lnSpc>
                <a:spcPct val="90000"/>
              </a:lnSpc>
              <a:buFontTx/>
              <a:buNone/>
            </a:pPr>
            <a:r>
              <a:rPr lang="en-US" sz="2800" b="1" dirty="0"/>
              <a:t>Magnify/Minimize</a:t>
            </a:r>
          </a:p>
          <a:p>
            <a:pPr>
              <a:lnSpc>
                <a:spcPct val="90000"/>
              </a:lnSpc>
              <a:buFontTx/>
              <a:buNone/>
            </a:pPr>
            <a:r>
              <a:rPr lang="ja-JP" altLang="en-US" sz="2800" dirty="0"/>
              <a:t>“</a:t>
            </a:r>
            <a:r>
              <a:rPr lang="en-US" sz="2800" dirty="0"/>
              <a:t>Getting good grades </a:t>
            </a:r>
            <a:r>
              <a:rPr lang="en-US" sz="2800" dirty="0" smtClean="0"/>
              <a:t>doesn’t </a:t>
            </a:r>
            <a:r>
              <a:rPr lang="en-US" sz="2800" dirty="0"/>
              <a:t>mean </a:t>
            </a:r>
            <a:r>
              <a:rPr lang="en-US" sz="2800" dirty="0" smtClean="0"/>
              <a:t>I’m </a:t>
            </a:r>
            <a:r>
              <a:rPr lang="en-US" sz="2800" dirty="0"/>
              <a:t>smart</a:t>
            </a:r>
            <a:r>
              <a:rPr lang="ja-JP" altLang="en-US" sz="2800" dirty="0"/>
              <a:t>”</a:t>
            </a:r>
            <a:endParaRPr lang="en-US" sz="2800" dirty="0"/>
          </a:p>
          <a:p>
            <a:pPr>
              <a:lnSpc>
                <a:spcPct val="90000"/>
              </a:lnSpc>
              <a:buFontTx/>
              <a:buNone/>
            </a:pPr>
            <a:r>
              <a:rPr lang="ja-JP" altLang="en-US" sz="2800" dirty="0"/>
              <a:t>“</a:t>
            </a:r>
            <a:r>
              <a:rPr lang="en-US" sz="2800" dirty="0"/>
              <a:t>My adequate evaluation means </a:t>
            </a:r>
            <a:r>
              <a:rPr lang="en-US" sz="2800" dirty="0" smtClean="0"/>
              <a:t>I’m </a:t>
            </a:r>
            <a:r>
              <a:rPr lang="en-US" sz="2800" dirty="0"/>
              <a:t>no good</a:t>
            </a:r>
            <a:r>
              <a:rPr lang="ja-JP" altLang="en-US" sz="2800" dirty="0"/>
              <a:t>”</a:t>
            </a:r>
            <a:endParaRPr lang="en-US" sz="2800" dirty="0"/>
          </a:p>
        </p:txBody>
      </p:sp>
    </p:spTree>
    <p:extLst>
      <p:ext uri="{BB962C8B-B14F-4D97-AF65-F5344CB8AC3E}">
        <p14:creationId xmlns:p14="http://schemas.microsoft.com/office/powerpoint/2010/main" val="1944020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thinking errors</a:t>
            </a:r>
          </a:p>
        </p:txBody>
      </p:sp>
      <p:sp>
        <p:nvSpPr>
          <p:cNvPr id="5123" name="Rectangle 3"/>
          <p:cNvSpPr>
            <a:spLocks noGrp="1" noChangeArrowheads="1"/>
          </p:cNvSpPr>
          <p:nvPr>
            <p:ph type="body" idx="1"/>
          </p:nvPr>
        </p:nvSpPr>
        <p:spPr/>
        <p:txBody>
          <a:bodyPr>
            <a:normAutofit fontScale="92500" lnSpcReduction="10000"/>
          </a:bodyPr>
          <a:lstStyle/>
          <a:p>
            <a:pPr>
              <a:lnSpc>
                <a:spcPct val="90000"/>
              </a:lnSpc>
              <a:buFontTx/>
              <a:buNone/>
            </a:pPr>
            <a:r>
              <a:rPr lang="en-US" sz="2800" b="1" dirty="0"/>
              <a:t>Mental filter</a:t>
            </a:r>
            <a:endParaRPr lang="en-US" sz="2800" dirty="0"/>
          </a:p>
          <a:p>
            <a:pPr>
              <a:lnSpc>
                <a:spcPct val="90000"/>
              </a:lnSpc>
              <a:buFontTx/>
              <a:buNone/>
            </a:pPr>
            <a:r>
              <a:rPr lang="ja-JP" altLang="en-US" sz="2800" dirty="0"/>
              <a:t>“</a:t>
            </a:r>
            <a:r>
              <a:rPr lang="en-US" sz="2800" dirty="0"/>
              <a:t>That one low score on my </a:t>
            </a:r>
            <a:r>
              <a:rPr lang="en-US" sz="2800" dirty="0" smtClean="0"/>
              <a:t>job evaluation </a:t>
            </a:r>
            <a:r>
              <a:rPr lang="en-US" sz="2800" dirty="0"/>
              <a:t>means </a:t>
            </a:r>
            <a:r>
              <a:rPr lang="en-US" sz="2800" dirty="0" smtClean="0"/>
              <a:t>I’m </a:t>
            </a:r>
            <a:r>
              <a:rPr lang="en-US" sz="2800" dirty="0"/>
              <a:t>no good</a:t>
            </a:r>
            <a:r>
              <a:rPr lang="ja-JP" altLang="en-US" sz="2800" dirty="0"/>
              <a:t>”</a:t>
            </a:r>
            <a:endParaRPr lang="en-US" sz="2800" dirty="0"/>
          </a:p>
          <a:p>
            <a:pPr>
              <a:lnSpc>
                <a:spcPct val="90000"/>
              </a:lnSpc>
              <a:buFontTx/>
              <a:buNone/>
            </a:pPr>
            <a:r>
              <a:rPr lang="en-US" sz="2800" b="1" dirty="0"/>
              <a:t>Mind reading</a:t>
            </a:r>
          </a:p>
          <a:p>
            <a:pPr>
              <a:lnSpc>
                <a:spcPct val="90000"/>
              </a:lnSpc>
              <a:buFontTx/>
              <a:buNone/>
            </a:pPr>
            <a:r>
              <a:rPr lang="ja-JP" altLang="en-US" sz="2800" dirty="0"/>
              <a:t>“</a:t>
            </a:r>
            <a:r>
              <a:rPr lang="en-US" sz="2800" dirty="0"/>
              <a:t>He thinks I </a:t>
            </a:r>
            <a:r>
              <a:rPr lang="en-US" sz="2800" dirty="0" smtClean="0"/>
              <a:t>don’t </a:t>
            </a:r>
            <a:r>
              <a:rPr lang="en-US" sz="2800" dirty="0"/>
              <a:t>do anything right</a:t>
            </a:r>
            <a:r>
              <a:rPr lang="ja-JP" altLang="en-US" sz="2800" dirty="0"/>
              <a:t>”</a:t>
            </a:r>
            <a:endParaRPr lang="en-US" sz="2800" dirty="0"/>
          </a:p>
          <a:p>
            <a:pPr>
              <a:lnSpc>
                <a:spcPct val="90000"/>
              </a:lnSpc>
              <a:buFontTx/>
              <a:buNone/>
            </a:pPr>
            <a:r>
              <a:rPr lang="en-US" sz="2800" b="1" dirty="0"/>
              <a:t>Overgeneralization</a:t>
            </a:r>
          </a:p>
          <a:p>
            <a:pPr>
              <a:lnSpc>
                <a:spcPct val="90000"/>
              </a:lnSpc>
              <a:buFontTx/>
              <a:buNone/>
            </a:pPr>
            <a:r>
              <a:rPr lang="ja-JP" altLang="en-US" sz="2800" dirty="0"/>
              <a:t>“</a:t>
            </a:r>
            <a:r>
              <a:rPr lang="en-US" sz="2800" dirty="0"/>
              <a:t>I felt awkward at the dance, so I </a:t>
            </a:r>
            <a:r>
              <a:rPr lang="en-US" sz="2800" dirty="0" smtClean="0"/>
              <a:t>don’t </a:t>
            </a:r>
            <a:r>
              <a:rPr lang="en-US" sz="2800" dirty="0"/>
              <a:t>have what it takes to make friends</a:t>
            </a:r>
            <a:r>
              <a:rPr lang="ja-JP" altLang="en-US" sz="2800" dirty="0"/>
              <a:t>”</a:t>
            </a:r>
            <a:endParaRPr lang="en-US" sz="2800" dirty="0"/>
          </a:p>
        </p:txBody>
      </p:sp>
    </p:spTree>
    <p:extLst>
      <p:ext uri="{BB962C8B-B14F-4D97-AF65-F5344CB8AC3E}">
        <p14:creationId xmlns:p14="http://schemas.microsoft.com/office/powerpoint/2010/main" val="269066208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thinking errors</a:t>
            </a:r>
          </a:p>
        </p:txBody>
      </p:sp>
      <p:sp>
        <p:nvSpPr>
          <p:cNvPr id="6147" name="Rectangle 3"/>
          <p:cNvSpPr>
            <a:spLocks noGrp="1" noChangeArrowheads="1"/>
          </p:cNvSpPr>
          <p:nvPr>
            <p:ph type="body" idx="1"/>
          </p:nvPr>
        </p:nvSpPr>
        <p:spPr/>
        <p:txBody>
          <a:bodyPr>
            <a:normAutofit fontScale="92500" lnSpcReduction="20000"/>
          </a:bodyPr>
          <a:lstStyle/>
          <a:p>
            <a:pPr>
              <a:lnSpc>
                <a:spcPct val="90000"/>
              </a:lnSpc>
              <a:buFontTx/>
              <a:buNone/>
            </a:pPr>
            <a:r>
              <a:rPr lang="en-US" sz="2800" b="1" dirty="0"/>
              <a:t>Personalization</a:t>
            </a:r>
            <a:endParaRPr lang="en-US" sz="2800" dirty="0"/>
          </a:p>
          <a:p>
            <a:pPr>
              <a:lnSpc>
                <a:spcPct val="90000"/>
              </a:lnSpc>
              <a:buFontTx/>
              <a:buNone/>
            </a:pPr>
            <a:r>
              <a:rPr lang="ja-JP" altLang="en-US" sz="2800" dirty="0"/>
              <a:t>“</a:t>
            </a:r>
            <a:r>
              <a:rPr lang="en-US" sz="2800" dirty="0"/>
              <a:t>The waiter was curt to me because I did something wrong</a:t>
            </a:r>
            <a:r>
              <a:rPr lang="ja-JP" altLang="en-US" sz="2800" dirty="0"/>
              <a:t>”</a:t>
            </a:r>
            <a:endParaRPr lang="en-US" sz="2800" dirty="0"/>
          </a:p>
          <a:p>
            <a:pPr>
              <a:lnSpc>
                <a:spcPct val="90000"/>
              </a:lnSpc>
              <a:buFontTx/>
              <a:buNone/>
            </a:pPr>
            <a:r>
              <a:rPr lang="en-US" sz="2800" b="1" dirty="0"/>
              <a:t>Imperatives</a:t>
            </a:r>
          </a:p>
          <a:p>
            <a:pPr>
              <a:lnSpc>
                <a:spcPct val="90000"/>
              </a:lnSpc>
              <a:buFontTx/>
              <a:buNone/>
            </a:pPr>
            <a:r>
              <a:rPr lang="ja-JP" altLang="en-US" sz="2800" dirty="0"/>
              <a:t>“</a:t>
            </a:r>
            <a:r>
              <a:rPr lang="en-US" sz="2800" dirty="0"/>
              <a:t>I </a:t>
            </a:r>
            <a:r>
              <a:rPr lang="en-US" sz="2800" dirty="0" smtClean="0"/>
              <a:t>shouldn’t </a:t>
            </a:r>
            <a:r>
              <a:rPr lang="en-US" sz="2800" dirty="0"/>
              <a:t>make mistakes</a:t>
            </a:r>
            <a:r>
              <a:rPr lang="ja-JP" altLang="en-US" sz="2800" dirty="0"/>
              <a:t>”</a:t>
            </a:r>
            <a:r>
              <a:rPr lang="en-US" sz="2800" dirty="0"/>
              <a:t> or </a:t>
            </a:r>
            <a:r>
              <a:rPr lang="ja-JP" altLang="en-US" sz="2800" dirty="0"/>
              <a:t>“</a:t>
            </a:r>
            <a:r>
              <a:rPr lang="en-US" sz="2800" dirty="0"/>
              <a:t>I must always be successful</a:t>
            </a:r>
            <a:r>
              <a:rPr lang="ja-JP" altLang="en-US" sz="2800" dirty="0"/>
              <a:t>”</a:t>
            </a:r>
            <a:endParaRPr lang="en-US" sz="2800" dirty="0"/>
          </a:p>
          <a:p>
            <a:pPr>
              <a:lnSpc>
                <a:spcPct val="90000"/>
              </a:lnSpc>
              <a:buFontTx/>
              <a:buNone/>
            </a:pPr>
            <a:r>
              <a:rPr lang="en-US" sz="2800" b="1" dirty="0"/>
              <a:t>Tunnel Vision</a:t>
            </a:r>
          </a:p>
          <a:p>
            <a:pPr>
              <a:lnSpc>
                <a:spcPct val="90000"/>
              </a:lnSpc>
              <a:buFontTx/>
              <a:buNone/>
            </a:pPr>
            <a:r>
              <a:rPr lang="ja-JP" altLang="en-US" sz="2800" dirty="0"/>
              <a:t>“</a:t>
            </a:r>
            <a:r>
              <a:rPr lang="en-US" sz="2800" dirty="0"/>
              <a:t>The other kids are mean and </a:t>
            </a:r>
            <a:r>
              <a:rPr lang="en-US" sz="2800" dirty="0" smtClean="0"/>
              <a:t>insensitive</a:t>
            </a:r>
            <a:r>
              <a:rPr lang="en-US" sz="2800" dirty="0"/>
              <a:t> </a:t>
            </a:r>
            <a:r>
              <a:rPr lang="en-US" sz="2800" dirty="0" smtClean="0"/>
              <a:t>(</a:t>
            </a:r>
            <a:r>
              <a:rPr lang="en-US" sz="2800" dirty="0"/>
              <a:t>failure to see any positives)</a:t>
            </a:r>
          </a:p>
        </p:txBody>
      </p:sp>
    </p:spTree>
    <p:extLst>
      <p:ext uri="{BB962C8B-B14F-4D97-AF65-F5344CB8AC3E}">
        <p14:creationId xmlns:p14="http://schemas.microsoft.com/office/powerpoint/2010/main" val="408367843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7215" name="Group 47"/>
          <p:cNvGraphicFramePr>
            <a:graphicFrameLocks noGrp="1"/>
          </p:cNvGraphicFramePr>
          <p:nvPr>
            <p:extLst>
              <p:ext uri="{D42A27DB-BD31-4B8C-83A1-F6EECF244321}">
                <p14:modId xmlns:p14="http://schemas.microsoft.com/office/powerpoint/2010/main" val="385501150"/>
              </p:ext>
            </p:extLst>
          </p:nvPr>
        </p:nvGraphicFramePr>
        <p:xfrm>
          <a:off x="548105" y="164593"/>
          <a:ext cx="8234948" cy="6693407"/>
        </p:xfrm>
        <a:graphic>
          <a:graphicData uri="http://schemas.openxmlformats.org/drawingml/2006/table">
            <a:tbl>
              <a:tblPr/>
              <a:tblGrid>
                <a:gridCol w="1647608"/>
                <a:gridCol w="1646063"/>
                <a:gridCol w="1647608"/>
                <a:gridCol w="1646061"/>
                <a:gridCol w="1647608"/>
              </a:tblGrid>
              <a:tr h="7836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badi MT Condensed Light" charset="0"/>
                          <a:ea typeface="ＭＳ Ｐゴシック" charset="0"/>
                          <a:cs typeface="ＭＳ Ｐゴシック" charset="0"/>
                        </a:rPr>
                        <a:t>Situation</a:t>
                      </a:r>
                      <a:endPar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badi MT Condensed Light" charset="0"/>
                          <a:ea typeface="ＭＳ Ｐゴシック" charset="0"/>
                          <a:cs typeface="ＭＳ Ｐゴシック" charset="0"/>
                        </a:rPr>
                        <a:t>AT and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badi MT Condensed Light" charset="0"/>
                          <a:ea typeface="ＭＳ Ｐゴシック" charset="0"/>
                          <a:cs typeface="ＭＳ Ｐゴシック" charset="0"/>
                        </a:rPr>
                        <a:t>% belief</a:t>
                      </a:r>
                      <a:endParaRPr kumimoji="0" lang="en-US" sz="2400" b="0" i="0" u="none" strike="noStrike" cap="none" normalizeH="0" baseline="0" dirty="0">
                        <a:ln>
                          <a:noFill/>
                        </a:ln>
                        <a:solidFill>
                          <a:schemeClr val="tx1"/>
                        </a:solidFill>
                        <a:effectLst/>
                        <a:latin typeface="Abadi MT Condensed Light"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badi MT Condensed Light" charset="0"/>
                          <a:ea typeface="ＭＳ Ｐゴシック" charset="0"/>
                          <a:cs typeface="ＭＳ Ｐゴシック" charset="0"/>
                        </a:rPr>
                        <a:t>Emotion</a:t>
                      </a:r>
                      <a:endPar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badi MT Condensed Light" charset="0"/>
                          <a:ea typeface="ＭＳ Ｐゴシック" charset="0"/>
                          <a:cs typeface="ＭＳ Ｐゴシック" charset="0"/>
                        </a:rPr>
                        <a:t>Adaptive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badi MT Condensed Light" charset="0"/>
                          <a:ea typeface="ＭＳ Ｐゴシック" charset="0"/>
                          <a:cs typeface="ＭＳ Ｐゴシック" charset="0"/>
                        </a:rPr>
                        <a:t>response</a:t>
                      </a:r>
                      <a:endPar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badi MT Condensed Light" charset="0"/>
                          <a:ea typeface="ＭＳ Ｐゴシック" charset="0"/>
                          <a:cs typeface="ＭＳ Ｐゴシック" charset="0"/>
                        </a:rPr>
                        <a:t>Outcome</a:t>
                      </a:r>
                      <a:endPar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300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Studying for exam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I</a:t>
                      </a:r>
                      <a:r>
                        <a:rPr kumimoji="0" lang="ja-JP" alt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a:t>
                      </a: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ll never learn this.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I</a:t>
                      </a:r>
                      <a:r>
                        <a:rPr kumimoji="0" lang="ja-JP" alt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a:t>
                      </a: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m stupid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Anxious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Sad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What</a:t>
                      </a:r>
                      <a:r>
                        <a:rPr kumimoji="0" lang="ja-JP" alt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a:t>
                      </a: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s the evidence that the AT is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Is there another explanation?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What</a:t>
                      </a:r>
                      <a:r>
                        <a:rPr kumimoji="0" lang="ja-JP" alt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a:t>
                      </a: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s the worst that could happen?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What</a:t>
                      </a:r>
                      <a:r>
                        <a:rPr kumimoji="0" lang="ja-JP" alt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a:t>
                      </a:r>
                      <a:r>
                        <a:rPr kumimoji="0" lang="en-US" sz="2400" b="0" i="0" u="none" strike="noStrike" cap="none" normalizeH="0" baseline="0">
                          <a:ln>
                            <a:noFill/>
                          </a:ln>
                          <a:solidFill>
                            <a:schemeClr val="tx1"/>
                          </a:solidFill>
                          <a:effectLst/>
                          <a:latin typeface="Abadi MT Condensed Light" charset="0"/>
                          <a:ea typeface="ＭＳ Ｐゴシック" charset="0"/>
                          <a:cs typeface="ＭＳ Ｐゴシック" charset="0"/>
                        </a:rPr>
                        <a:t>s the effect of believing the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badi MT Condensed Light" charset="0"/>
                          <a:ea typeface="ＭＳ Ｐゴシック" charset="0"/>
                          <a:cs typeface="ＭＳ Ｐゴシック" charset="0"/>
                        </a:rPr>
                        <a:t>New belief % in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badi MT Condensed Light" charset="0"/>
                          <a:ea typeface="ＭＳ Ｐゴシック" charset="0"/>
                          <a:cs typeface="ＭＳ Ｐゴシック" charset="0"/>
                        </a:rPr>
                        <a:t>New emotion or change in intensity.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badi MT Condensed Light" charset="0"/>
                          <a:ea typeface="ＭＳ Ｐゴシック" charset="0"/>
                          <a:cs typeface="ＭＳ Ｐゴシック" charset="0"/>
                        </a:rPr>
                        <a:t>What will you 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492301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a:bodyPr>
          <a:lstStyle/>
          <a:p>
            <a:r>
              <a:rPr lang="en-US" sz="3200" dirty="0" smtClean="0"/>
              <a:t>Naturalistic environment for observation and generalization</a:t>
            </a:r>
          </a:p>
          <a:p>
            <a:r>
              <a:rPr lang="en-US" sz="3200" dirty="0" smtClean="0"/>
              <a:t>Parents not charged</a:t>
            </a:r>
          </a:p>
          <a:p>
            <a:r>
              <a:rPr lang="en-US" sz="3200" dirty="0" smtClean="0"/>
              <a:t>Teacher consultation</a:t>
            </a:r>
          </a:p>
          <a:p>
            <a:r>
              <a:rPr lang="en-US" sz="3200" dirty="0" smtClean="0"/>
              <a:t>Can be supported by parent, teacher, administrator consultation</a:t>
            </a:r>
            <a:endParaRPr lang="en-US" sz="3200" dirty="0"/>
          </a:p>
        </p:txBody>
      </p:sp>
    </p:spTree>
    <p:extLst>
      <p:ext uri="{BB962C8B-B14F-4D97-AF65-F5344CB8AC3E}">
        <p14:creationId xmlns:p14="http://schemas.microsoft.com/office/powerpoint/2010/main" val="348541906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normAutofit fontScale="90000"/>
          </a:bodyPr>
          <a:lstStyle/>
          <a:p>
            <a:pPr eaLnBrk="1" hangingPunct="1"/>
            <a:r>
              <a:rPr lang="en-US" dirty="0" smtClean="0">
                <a:latin typeface="Tahoma" charset="0"/>
              </a:rPr>
              <a:t>Choice </a:t>
            </a:r>
            <a:r>
              <a:rPr lang="en-US" dirty="0">
                <a:latin typeface="Tahoma" charset="0"/>
              </a:rPr>
              <a:t>Theory &amp; Reality </a:t>
            </a:r>
            <a:r>
              <a:rPr lang="en-US" dirty="0" smtClean="0">
                <a:latin typeface="Tahoma" charset="0"/>
              </a:rPr>
              <a:t>Therapy: William </a:t>
            </a:r>
            <a:r>
              <a:rPr lang="en-US" dirty="0" err="1" smtClean="0">
                <a:latin typeface="Tahoma" charset="0"/>
              </a:rPr>
              <a:t>Glasser</a:t>
            </a:r>
            <a:endParaRPr lang="en-US" dirty="0">
              <a:latin typeface="Tahoma" charset="0"/>
            </a:endParaRPr>
          </a:p>
        </p:txBody>
      </p:sp>
      <p:sp>
        <p:nvSpPr>
          <p:cNvPr id="4"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dirty="0">
                <a:latin typeface="Tahoma" charset="0"/>
              </a:rPr>
              <a:t> </a:t>
            </a:r>
            <a:r>
              <a:rPr lang="en-US" dirty="0" smtClean="0">
                <a:latin typeface="Tahoma" charset="0"/>
              </a:rPr>
              <a:t>He was a</a:t>
            </a:r>
            <a:r>
              <a:rPr lang="en-US" altLang="ja-JP" dirty="0" smtClean="0">
                <a:latin typeface="Tahoma" charset="0"/>
              </a:rPr>
              <a:t> </a:t>
            </a:r>
            <a:r>
              <a:rPr lang="en-US" altLang="ja-JP" dirty="0">
                <a:latin typeface="Tahoma" charset="0"/>
              </a:rPr>
              <a:t>board-certified psychiatrist</a:t>
            </a:r>
          </a:p>
          <a:p>
            <a:pPr eaLnBrk="1" hangingPunct="1"/>
            <a:r>
              <a:rPr lang="en-US" dirty="0">
                <a:latin typeface="Tahoma" charset="0"/>
              </a:rPr>
              <a:t>Famous (or infamous) for never prescribing meds for clients</a:t>
            </a:r>
          </a:p>
          <a:p>
            <a:pPr eaLnBrk="1" hangingPunct="1"/>
            <a:r>
              <a:rPr lang="en-US" dirty="0">
                <a:latin typeface="Tahoma" charset="0"/>
              </a:rPr>
              <a:t>Creator of Choice Theory and Reality Therapy</a:t>
            </a:r>
          </a:p>
          <a:p>
            <a:pPr eaLnBrk="1" hangingPunct="1"/>
            <a:r>
              <a:rPr lang="en-US" dirty="0" smtClean="0">
                <a:latin typeface="Tahoma" charset="0"/>
              </a:rPr>
              <a:t>Started teaching </a:t>
            </a:r>
            <a:r>
              <a:rPr lang="en-US" dirty="0">
                <a:latin typeface="Tahoma" charset="0"/>
              </a:rPr>
              <a:t>it </a:t>
            </a:r>
            <a:r>
              <a:rPr lang="en-US" dirty="0" smtClean="0">
                <a:latin typeface="Tahoma" charset="0"/>
              </a:rPr>
              <a:t>in 1965</a:t>
            </a:r>
          </a:p>
          <a:p>
            <a:pPr eaLnBrk="1" hangingPunct="1"/>
            <a:r>
              <a:rPr lang="en-US" dirty="0" smtClean="0">
                <a:latin typeface="Tahoma" charset="0"/>
              </a:rPr>
              <a:t>Passed away August, 2013</a:t>
            </a:r>
            <a:endParaRPr lang="en-US" dirty="0">
              <a:latin typeface="Tahoma" charset="0"/>
            </a:endParaRPr>
          </a:p>
        </p:txBody>
      </p:sp>
    </p:spTree>
    <p:extLst>
      <p:ext uri="{BB962C8B-B14F-4D97-AF65-F5344CB8AC3E}">
        <p14:creationId xmlns:p14="http://schemas.microsoft.com/office/powerpoint/2010/main" val="124314813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09600" y="304800"/>
            <a:ext cx="7772400" cy="762000"/>
          </a:xfrm>
        </p:spPr>
        <p:txBody>
          <a:bodyPr>
            <a:normAutofit fontScale="90000"/>
          </a:bodyPr>
          <a:lstStyle/>
          <a:p>
            <a:pPr eaLnBrk="1" hangingPunct="1"/>
            <a:r>
              <a:rPr lang="en-US">
                <a:latin typeface="Tahoma" charset="0"/>
              </a:rPr>
              <a:t>Choice Theory</a:t>
            </a:r>
          </a:p>
        </p:txBody>
      </p:sp>
      <p:sp>
        <p:nvSpPr>
          <p:cNvPr id="17410" name="Rectangle 3" descr="Rectangle: Click to edit Master text styles&#10;Second level&#10;Third level&#10;Fourth level&#10;Fifth level"/>
          <p:cNvSpPr>
            <a:spLocks noGrp="1" noChangeArrowheads="1"/>
          </p:cNvSpPr>
          <p:nvPr>
            <p:ph type="body" idx="1"/>
          </p:nvPr>
        </p:nvSpPr>
        <p:spPr>
          <a:xfrm>
            <a:off x="762000" y="1871579"/>
            <a:ext cx="7772400" cy="4605420"/>
          </a:xfrm>
        </p:spPr>
        <p:txBody>
          <a:bodyPr>
            <a:normAutofit fontScale="92500" lnSpcReduction="20000"/>
          </a:bodyPr>
          <a:lstStyle/>
          <a:p>
            <a:pPr eaLnBrk="1" hangingPunct="1"/>
            <a:r>
              <a:rPr lang="en-US" sz="1800" dirty="0">
                <a:latin typeface="Tahoma" charset="0"/>
              </a:rPr>
              <a:t>A psychological theory for understanding human behavior</a:t>
            </a:r>
          </a:p>
          <a:p>
            <a:pPr eaLnBrk="1" hangingPunct="1"/>
            <a:r>
              <a:rPr lang="en-US" sz="1800" dirty="0">
                <a:latin typeface="Tahoma" charset="0"/>
              </a:rPr>
              <a:t>Is the over-arching theory within which reality therapy resides</a:t>
            </a:r>
          </a:p>
          <a:p>
            <a:pPr eaLnBrk="1" hangingPunct="1"/>
            <a:r>
              <a:rPr lang="en-US" sz="1800" dirty="0">
                <a:latin typeface="Tahoma" charset="0"/>
              </a:rPr>
              <a:t>Formally called Control Theory (some problems with that)</a:t>
            </a:r>
          </a:p>
          <a:p>
            <a:pPr eaLnBrk="1" hangingPunct="1"/>
            <a:r>
              <a:rPr lang="en-US" sz="1800" dirty="0">
                <a:latin typeface="Tahoma" charset="0"/>
              </a:rPr>
              <a:t>Central tenants include:</a:t>
            </a:r>
          </a:p>
          <a:p>
            <a:pPr lvl="1" eaLnBrk="1" hangingPunct="1"/>
            <a:r>
              <a:rPr lang="en-US" sz="1800" dirty="0">
                <a:latin typeface="Tahoma" charset="0"/>
                <a:ea typeface="ＭＳ Ｐゴシック" charset="0"/>
              </a:rPr>
              <a:t>That all we do is behave</a:t>
            </a:r>
          </a:p>
          <a:p>
            <a:pPr lvl="1" eaLnBrk="1" hangingPunct="1"/>
            <a:r>
              <a:rPr lang="en-US" sz="1800" dirty="0">
                <a:latin typeface="Tahoma" charset="0"/>
                <a:ea typeface="ＭＳ Ｐゴシック" charset="0"/>
              </a:rPr>
              <a:t>Almost all behavior is chosen (internally controlled &amp; motivated)</a:t>
            </a:r>
          </a:p>
          <a:p>
            <a:pPr lvl="1" eaLnBrk="1" hangingPunct="1"/>
            <a:r>
              <a:rPr lang="en-US" sz="1800" dirty="0">
                <a:latin typeface="Tahoma" charset="0"/>
                <a:ea typeface="ＭＳ Ｐゴシック" charset="0"/>
              </a:rPr>
              <a:t>All behavior that we chose is to satisfy 5 basic, genetically-programmed needs</a:t>
            </a:r>
          </a:p>
          <a:p>
            <a:pPr lvl="2" eaLnBrk="1" hangingPunct="1"/>
            <a:r>
              <a:rPr lang="en-US" sz="1800" dirty="0">
                <a:latin typeface="Tahoma" charset="0"/>
                <a:ea typeface="ＭＳ Ｐゴシック" charset="0"/>
              </a:rPr>
              <a:t>Survival (the physiological need)</a:t>
            </a:r>
          </a:p>
          <a:p>
            <a:pPr lvl="2" eaLnBrk="1" hangingPunct="1"/>
            <a:r>
              <a:rPr lang="en-US" sz="1800" dirty="0">
                <a:latin typeface="Tahoma" charset="0"/>
                <a:ea typeface="ＭＳ Ｐゴシック" charset="0"/>
              </a:rPr>
              <a:t>Love &amp; belonging</a:t>
            </a:r>
          </a:p>
          <a:p>
            <a:pPr lvl="2" eaLnBrk="1" hangingPunct="1"/>
            <a:r>
              <a:rPr lang="en-US" sz="1800" dirty="0">
                <a:latin typeface="Tahoma" charset="0"/>
                <a:ea typeface="ＭＳ Ｐゴシック" charset="0"/>
              </a:rPr>
              <a:t>Power</a:t>
            </a:r>
          </a:p>
          <a:p>
            <a:pPr lvl="2" eaLnBrk="1" hangingPunct="1"/>
            <a:r>
              <a:rPr lang="en-US" sz="1800" dirty="0">
                <a:latin typeface="Tahoma" charset="0"/>
                <a:ea typeface="ＭＳ Ｐゴシック" charset="0"/>
              </a:rPr>
              <a:t>Freedom</a:t>
            </a:r>
          </a:p>
          <a:p>
            <a:pPr lvl="2" eaLnBrk="1" hangingPunct="1"/>
            <a:r>
              <a:rPr lang="en-US" sz="1800" dirty="0">
                <a:latin typeface="Tahoma" charset="0"/>
                <a:ea typeface="ＭＳ Ｐゴシック" charset="0"/>
              </a:rPr>
              <a:t>Fun</a:t>
            </a:r>
          </a:p>
          <a:p>
            <a:pPr lvl="1" eaLnBrk="1" hangingPunct="1"/>
            <a:r>
              <a:rPr lang="en-US" sz="1800" dirty="0">
                <a:latin typeface="Tahoma" charset="0"/>
                <a:ea typeface="ＭＳ Ｐゴシック" charset="0"/>
              </a:rPr>
              <a:t>Locus of control is central to choice theory</a:t>
            </a:r>
            <a:endParaRPr lang="en-US" dirty="0">
              <a:latin typeface="Tahoma" charset="0"/>
              <a:ea typeface="ＭＳ Ｐゴシック" charset="0"/>
            </a:endParaRPr>
          </a:p>
        </p:txBody>
      </p:sp>
    </p:spTree>
    <p:extLst>
      <p:ext uri="{BB962C8B-B14F-4D97-AF65-F5344CB8AC3E}">
        <p14:creationId xmlns:p14="http://schemas.microsoft.com/office/powerpoint/2010/main" val="266547774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09600" y="304800"/>
            <a:ext cx="7772400" cy="762000"/>
          </a:xfrm>
        </p:spPr>
        <p:txBody>
          <a:bodyPr>
            <a:normAutofit fontScale="90000"/>
          </a:bodyPr>
          <a:lstStyle/>
          <a:p>
            <a:pPr eaLnBrk="1" hangingPunct="1"/>
            <a:r>
              <a:rPr lang="en-US">
                <a:latin typeface="Tahoma" charset="0"/>
              </a:rPr>
              <a:t>5 Basic Needs</a:t>
            </a:r>
          </a:p>
        </p:txBody>
      </p:sp>
      <p:sp>
        <p:nvSpPr>
          <p:cNvPr id="18434" name="Rectangle 3" descr="Rectangle: Click to edit Master text styles&#10;Second level&#10;Third level&#10;Fourth level&#10;Fifth level"/>
          <p:cNvSpPr>
            <a:spLocks noGrp="1" noChangeArrowheads="1"/>
          </p:cNvSpPr>
          <p:nvPr>
            <p:ph type="body" idx="1"/>
          </p:nvPr>
        </p:nvSpPr>
        <p:spPr>
          <a:xfrm>
            <a:off x="609600" y="2231704"/>
            <a:ext cx="7772400" cy="4114800"/>
          </a:xfrm>
        </p:spPr>
        <p:txBody>
          <a:bodyPr>
            <a:normAutofit fontScale="77500" lnSpcReduction="20000"/>
          </a:bodyPr>
          <a:lstStyle/>
          <a:p>
            <a:pPr marL="609600" indent="-609600" eaLnBrk="1" hangingPunct="1">
              <a:lnSpc>
                <a:spcPct val="90000"/>
              </a:lnSpc>
              <a:buFont typeface="Wingdings" charset="0"/>
              <a:buAutoNum type="arabicPeriod"/>
            </a:pPr>
            <a:r>
              <a:rPr lang="en-US" sz="2400" u="sng" dirty="0">
                <a:latin typeface="Tahoma" charset="0"/>
              </a:rPr>
              <a:t>Survival</a:t>
            </a:r>
            <a:r>
              <a:rPr lang="en-US" sz="2400" dirty="0">
                <a:latin typeface="Tahoma" charset="0"/>
              </a:rPr>
              <a:t> (the only physiological need): food, water, shelter, sleep, elimination, sexuality</a:t>
            </a:r>
          </a:p>
          <a:p>
            <a:pPr marL="609600" indent="-609600" eaLnBrk="1" hangingPunct="1">
              <a:lnSpc>
                <a:spcPct val="90000"/>
              </a:lnSpc>
              <a:buFont typeface="Wingdings" charset="0"/>
              <a:buNone/>
            </a:pPr>
            <a:r>
              <a:rPr lang="en-US" sz="2400" dirty="0">
                <a:latin typeface="Tahoma" charset="0"/>
              </a:rPr>
              <a:t>Four psychological needs are:</a:t>
            </a:r>
          </a:p>
          <a:p>
            <a:pPr marL="609600" indent="-609600" eaLnBrk="1" hangingPunct="1">
              <a:lnSpc>
                <a:spcPct val="90000"/>
              </a:lnSpc>
              <a:buFont typeface="Wingdings" charset="0"/>
              <a:buAutoNum type="arabicPeriod" startAt="2"/>
            </a:pPr>
            <a:r>
              <a:rPr lang="en-US" sz="2400" u="sng" dirty="0">
                <a:latin typeface="Tahoma" charset="0"/>
              </a:rPr>
              <a:t>Love &amp; Belonging</a:t>
            </a:r>
            <a:r>
              <a:rPr lang="en-US" sz="2400" dirty="0">
                <a:latin typeface="Tahoma" charset="0"/>
              </a:rPr>
              <a:t>: be with &amp; relate to others; share, join, &amp; have relationships with others</a:t>
            </a:r>
          </a:p>
          <a:p>
            <a:pPr marL="609600" indent="-609600" eaLnBrk="1" hangingPunct="1">
              <a:lnSpc>
                <a:spcPct val="90000"/>
              </a:lnSpc>
              <a:buFont typeface="Wingdings" charset="0"/>
              <a:buAutoNum type="arabicPeriod" startAt="2"/>
            </a:pPr>
            <a:r>
              <a:rPr lang="en-US" sz="2400" u="sng" dirty="0">
                <a:latin typeface="Tahoma" charset="0"/>
              </a:rPr>
              <a:t>Power</a:t>
            </a:r>
            <a:r>
              <a:rPr lang="en-US" sz="2400" dirty="0">
                <a:latin typeface="Tahoma" charset="0"/>
              </a:rPr>
              <a:t>: gain importance, recognition, &amp; achieve competence</a:t>
            </a:r>
          </a:p>
          <a:p>
            <a:pPr marL="609600" indent="-609600" eaLnBrk="1" hangingPunct="1">
              <a:lnSpc>
                <a:spcPct val="90000"/>
              </a:lnSpc>
              <a:buFont typeface="Wingdings" charset="0"/>
              <a:buAutoNum type="arabicPeriod" startAt="2"/>
            </a:pPr>
            <a:r>
              <a:rPr lang="en-US" sz="2400" u="sng" dirty="0">
                <a:latin typeface="Tahoma" charset="0"/>
              </a:rPr>
              <a:t>Freedom</a:t>
            </a:r>
            <a:r>
              <a:rPr lang="en-US" sz="2400" dirty="0">
                <a:latin typeface="Tahoma" charset="0"/>
              </a:rPr>
              <a:t>: move, choose, act, &amp; think without restriction</a:t>
            </a:r>
          </a:p>
          <a:p>
            <a:pPr marL="609600" indent="-609600" eaLnBrk="1" hangingPunct="1">
              <a:lnSpc>
                <a:spcPct val="90000"/>
              </a:lnSpc>
              <a:buFont typeface="Wingdings" charset="0"/>
              <a:buAutoNum type="arabicPeriod" startAt="2"/>
            </a:pPr>
            <a:r>
              <a:rPr lang="en-US" sz="2400" u="sng" dirty="0">
                <a:latin typeface="Tahoma" charset="0"/>
              </a:rPr>
              <a:t>Fun</a:t>
            </a:r>
            <a:r>
              <a:rPr lang="en-US" sz="2400" dirty="0">
                <a:latin typeface="Tahoma" charset="0"/>
              </a:rPr>
              <a:t>: learn, laugh, play, experience pleasure</a:t>
            </a:r>
            <a:r>
              <a:rPr lang="en-US" sz="2800" dirty="0">
                <a:latin typeface="Tahoma" charset="0"/>
              </a:rPr>
              <a:t> </a:t>
            </a:r>
          </a:p>
          <a:p>
            <a:pPr marL="609600" indent="-609600" eaLnBrk="1" hangingPunct="1">
              <a:lnSpc>
                <a:spcPct val="90000"/>
              </a:lnSpc>
              <a:buFont typeface="Wingdings" charset="0"/>
              <a:buNone/>
            </a:pPr>
            <a:endParaRPr lang="en-US" sz="2800" dirty="0">
              <a:latin typeface="Tahoma" charset="0"/>
            </a:endParaRPr>
          </a:p>
          <a:p>
            <a:pPr marL="609600" indent="-609600" eaLnBrk="1" hangingPunct="1">
              <a:lnSpc>
                <a:spcPct val="90000"/>
              </a:lnSpc>
              <a:buFontTx/>
              <a:buChar char="•"/>
            </a:pPr>
            <a:r>
              <a:rPr lang="en-US" sz="2600" dirty="0">
                <a:latin typeface="Tahoma" charset="0"/>
              </a:rPr>
              <a:t>The need that is satisfied least drives our behavior the most</a:t>
            </a:r>
          </a:p>
          <a:p>
            <a:pPr marL="609600" indent="-609600" eaLnBrk="1" hangingPunct="1">
              <a:lnSpc>
                <a:spcPct val="90000"/>
              </a:lnSpc>
              <a:buFontTx/>
              <a:buNone/>
            </a:pPr>
            <a:endParaRPr lang="en-US" sz="2600" dirty="0">
              <a:latin typeface="Tahoma" charset="0"/>
            </a:endParaRPr>
          </a:p>
        </p:txBody>
      </p:sp>
    </p:spTree>
    <p:extLst>
      <p:ext uri="{BB962C8B-B14F-4D97-AF65-F5344CB8AC3E}">
        <p14:creationId xmlns:p14="http://schemas.microsoft.com/office/powerpoint/2010/main" val="193052748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ee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207" y="0"/>
            <a:ext cx="5112954" cy="6830282"/>
          </a:xfrm>
          <a:prstGeom prst="rect">
            <a:avLst/>
          </a:prstGeom>
        </p:spPr>
      </p:pic>
    </p:spTree>
    <p:extLst>
      <p:ext uri="{BB962C8B-B14F-4D97-AF65-F5344CB8AC3E}">
        <p14:creationId xmlns:p14="http://schemas.microsoft.com/office/powerpoint/2010/main" val="2839918434"/>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p:txBody>
          <a:bodyPr>
            <a:normAutofit fontScale="90000"/>
          </a:bodyPr>
          <a:lstStyle/>
          <a:p>
            <a:pPr eaLnBrk="1" hangingPunct="1"/>
            <a:r>
              <a:rPr lang="en-US" dirty="0">
                <a:latin typeface="Tahoma" charset="0"/>
              </a:rPr>
              <a:t>Can you think of a need that </a:t>
            </a:r>
            <a:r>
              <a:rPr lang="en-US" dirty="0" smtClean="0">
                <a:latin typeface="Tahoma" charset="0"/>
              </a:rPr>
              <a:t>doesn’</a:t>
            </a:r>
            <a:r>
              <a:rPr lang="en-US" altLang="ja-JP" dirty="0" smtClean="0">
                <a:latin typeface="Tahoma" charset="0"/>
              </a:rPr>
              <a:t>t </a:t>
            </a:r>
            <a:r>
              <a:rPr lang="en-US" altLang="ja-JP" dirty="0">
                <a:latin typeface="Tahoma" charset="0"/>
              </a:rPr>
              <a:t>fit into one of these categories?</a:t>
            </a:r>
            <a:endParaRPr lang="en-US" dirty="0">
              <a:latin typeface="Tahoma" charset="0"/>
            </a:endParaRPr>
          </a:p>
        </p:txBody>
      </p:sp>
      <p:sp>
        <p:nvSpPr>
          <p:cNvPr id="19458" name="Rectangle 3" descr="Rectangle: Click to edit Master text styles&#10;Second level&#10;Third level&#10;Fourth level&#10;Fifth level"/>
          <p:cNvSpPr>
            <a:spLocks noGrp="1" noChangeArrowheads="1"/>
          </p:cNvSpPr>
          <p:nvPr>
            <p:ph type="subTitle" idx="1"/>
          </p:nvPr>
        </p:nvSpPr>
        <p:spPr/>
        <p:txBody>
          <a:bodyPr/>
          <a:lstStyle/>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25637992"/>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normAutofit fontScale="90000"/>
          </a:bodyPr>
          <a:lstStyle/>
          <a:p>
            <a:pPr eaLnBrk="1" hangingPunct="1"/>
            <a:r>
              <a:rPr lang="en-US">
                <a:latin typeface="Tahoma" charset="0"/>
              </a:rPr>
              <a:t>Love &amp; Belongingness as the Most Important Need</a:t>
            </a:r>
          </a:p>
        </p:txBody>
      </p:sp>
      <p:sp>
        <p:nvSpPr>
          <p:cNvPr id="20482" name="Rectangle 3" descr="Rectangle: Click to edit Master text styles&#10;Second level&#10;Third level&#10;Fourth level&#10;Fifth level"/>
          <p:cNvSpPr>
            <a:spLocks noGrp="1" noChangeArrowheads="1"/>
          </p:cNvSpPr>
          <p:nvPr>
            <p:ph type="body" idx="1"/>
          </p:nvPr>
        </p:nvSpPr>
        <p:spPr/>
        <p:txBody>
          <a:bodyPr>
            <a:normAutofit fontScale="92500"/>
          </a:bodyPr>
          <a:lstStyle/>
          <a:p>
            <a:pPr eaLnBrk="1" hangingPunct="1">
              <a:lnSpc>
                <a:spcPct val="90000"/>
              </a:lnSpc>
            </a:pPr>
            <a:r>
              <a:rPr lang="en-US" sz="2800">
                <a:latin typeface="Tahoma" charset="0"/>
              </a:rPr>
              <a:t>It is the most important need bc we need people to satisfy the other needs </a:t>
            </a:r>
          </a:p>
          <a:p>
            <a:pPr eaLnBrk="1" hangingPunct="1">
              <a:lnSpc>
                <a:spcPct val="90000"/>
              </a:lnSpc>
            </a:pPr>
            <a:r>
              <a:rPr lang="en-US" sz="2800">
                <a:latin typeface="Tahoma" charset="0"/>
              </a:rPr>
              <a:t>Based on choice theory, clients are choosing their behavior in an attempt to deal with the frustration caused by unsatisfying relationships</a:t>
            </a:r>
          </a:p>
          <a:p>
            <a:pPr eaLnBrk="1" hangingPunct="1">
              <a:lnSpc>
                <a:spcPct val="90000"/>
              </a:lnSpc>
            </a:pPr>
            <a:r>
              <a:rPr lang="en-US" sz="2800">
                <a:latin typeface="Tahoma" charset="0"/>
              </a:rPr>
              <a:t>The therapeutic relationship is so critical bc when a client comes to you, it is most likely that they are in distress because the belongingness/love need is not being satisfied</a:t>
            </a:r>
          </a:p>
          <a:p>
            <a:pPr eaLnBrk="1" hangingPunct="1">
              <a:lnSpc>
                <a:spcPct val="90000"/>
              </a:lnSpc>
            </a:pPr>
            <a:endParaRPr lang="en-US" sz="2800">
              <a:latin typeface="Tahoma" charset="0"/>
            </a:endParaRPr>
          </a:p>
        </p:txBody>
      </p:sp>
    </p:spTree>
    <p:extLst>
      <p:ext uri="{BB962C8B-B14F-4D97-AF65-F5344CB8AC3E}">
        <p14:creationId xmlns:p14="http://schemas.microsoft.com/office/powerpoint/2010/main" val="50138308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atin typeface="Tahoma" charset="0"/>
              </a:rPr>
              <a:t>The Quality World</a:t>
            </a:r>
          </a:p>
        </p:txBody>
      </p:sp>
      <p:sp>
        <p:nvSpPr>
          <p:cNvPr id="21506"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z="2800">
                <a:latin typeface="Tahoma" charset="0"/>
              </a:rPr>
              <a:t>Shortly after birth throughout the rest of our lives, we begin storing information about what feels very good to us</a:t>
            </a:r>
          </a:p>
          <a:p>
            <a:pPr eaLnBrk="1" hangingPunct="1"/>
            <a:r>
              <a:rPr lang="en-US" sz="2800">
                <a:latin typeface="Tahoma" charset="0"/>
              </a:rPr>
              <a:t>They become specific pictures in our heads of the things that meet our basic needs </a:t>
            </a:r>
          </a:p>
          <a:p>
            <a:pPr eaLnBrk="1" hangingPunct="1"/>
            <a:r>
              <a:rPr lang="en-US" sz="2800">
                <a:latin typeface="Tahoma" charset="0"/>
              </a:rPr>
              <a:t>This is our personal Shangri-la &amp; it is the world that we would live in if we could</a:t>
            </a:r>
          </a:p>
          <a:p>
            <a:pPr eaLnBrk="1" hangingPunct="1"/>
            <a:endParaRPr lang="en-US" sz="2800">
              <a:latin typeface="Tahoma" charset="0"/>
            </a:endParaRPr>
          </a:p>
        </p:txBody>
      </p:sp>
    </p:spTree>
    <p:extLst>
      <p:ext uri="{BB962C8B-B14F-4D97-AF65-F5344CB8AC3E}">
        <p14:creationId xmlns:p14="http://schemas.microsoft.com/office/powerpoint/2010/main" val="284736279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p:txBody>
          <a:bodyPr>
            <a:normAutofit fontScale="90000"/>
          </a:bodyPr>
          <a:lstStyle/>
          <a:p>
            <a:pPr eaLnBrk="1" hangingPunct="1"/>
            <a:r>
              <a:rPr lang="en-US">
                <a:latin typeface="Tahoma" charset="0"/>
              </a:rPr>
              <a:t>Take Inventory of Your Quality World</a:t>
            </a:r>
          </a:p>
        </p:txBody>
      </p:sp>
      <p:sp>
        <p:nvSpPr>
          <p:cNvPr id="22530" name="Rectangle 3" descr="Rectangle: Click to edit Master text styles&#10;Second level&#10;Third level&#10;Fourth level&#10;Fifth level"/>
          <p:cNvSpPr>
            <a:spLocks noGrp="1" noChangeArrowheads="1"/>
          </p:cNvSpPr>
          <p:nvPr>
            <p:ph type="subTitle" idx="1"/>
          </p:nvPr>
        </p:nvSpPr>
        <p:spPr/>
        <p:txBody>
          <a:bodyPr/>
          <a:lstStyle/>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026551035"/>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normAutofit fontScale="90000"/>
          </a:bodyPr>
          <a:lstStyle/>
          <a:p>
            <a:pPr eaLnBrk="1" hangingPunct="1"/>
            <a:r>
              <a:rPr lang="en-US">
                <a:latin typeface="Tahoma" charset="0"/>
              </a:rPr>
              <a:t>Mental Illness According to Dr. Glasser</a:t>
            </a:r>
          </a:p>
        </p:txBody>
      </p:sp>
      <p:sp>
        <p:nvSpPr>
          <p:cNvPr id="23554" name="Rectangle 3" descr="Rectangle: Click to edit Master text styles&#10;Second level&#10;Third level&#10;Fourth level&#10;Fifth level"/>
          <p:cNvSpPr>
            <a:spLocks noGrp="1" noChangeArrowheads="1"/>
          </p:cNvSpPr>
          <p:nvPr>
            <p:ph type="body" idx="1"/>
          </p:nvPr>
        </p:nvSpPr>
        <p:spPr/>
        <p:txBody>
          <a:bodyPr>
            <a:normAutofit/>
          </a:bodyPr>
          <a:lstStyle/>
          <a:p>
            <a:pPr eaLnBrk="1" hangingPunct="1"/>
            <a:r>
              <a:rPr lang="en-US" sz="2800" dirty="0">
                <a:latin typeface="Tahoma" charset="0"/>
              </a:rPr>
              <a:t>Mental illness, for the most part, represents a choice (sometimes a very creative choice) to deal with the frustrated needs that are in our quality world</a:t>
            </a:r>
          </a:p>
          <a:p>
            <a:pPr eaLnBrk="1" hangingPunct="1"/>
            <a:r>
              <a:rPr lang="en-US" sz="2800" dirty="0">
                <a:latin typeface="Tahoma" charset="0"/>
              </a:rPr>
              <a:t>Very few mental illnesses can be attributed to brain anomalies (</a:t>
            </a:r>
            <a:r>
              <a:rPr lang="en-US" sz="2800" dirty="0" err="1" smtClean="0">
                <a:latin typeface="Tahoma" charset="0"/>
              </a:rPr>
              <a:t>Alzheimer</a:t>
            </a:r>
            <a:r>
              <a:rPr lang="en-US" altLang="ja-JP" sz="2800" dirty="0" err="1" smtClean="0">
                <a:latin typeface="Tahoma" charset="0"/>
              </a:rPr>
              <a:t>s</a:t>
            </a:r>
            <a:r>
              <a:rPr lang="en-US" altLang="ja-JP" sz="2800" dirty="0">
                <a:latin typeface="Tahoma" charset="0"/>
              </a:rPr>
              <a:t>)</a:t>
            </a:r>
          </a:p>
          <a:p>
            <a:pPr eaLnBrk="1" hangingPunct="1"/>
            <a:r>
              <a:rPr lang="en-US" sz="2800" dirty="0" smtClean="0">
                <a:latin typeface="Tahoma" charset="0"/>
              </a:rPr>
              <a:t>Prove </a:t>
            </a:r>
            <a:r>
              <a:rPr lang="en-US" sz="2800" dirty="0">
                <a:latin typeface="Tahoma" charset="0"/>
              </a:rPr>
              <a:t>it!</a:t>
            </a:r>
          </a:p>
          <a:p>
            <a:pPr eaLnBrk="1" hangingPunct="1">
              <a:buFont typeface="Wingdings" charset="0"/>
              <a:buNone/>
            </a:pPr>
            <a:endParaRPr lang="en-US" sz="2800" dirty="0">
              <a:latin typeface="Tahoma" charset="0"/>
            </a:endParaRPr>
          </a:p>
          <a:p>
            <a:pPr eaLnBrk="1" hangingPunct="1">
              <a:buFont typeface="Wingdings" charset="0"/>
              <a:buNone/>
            </a:pPr>
            <a:endParaRPr lang="en-US" dirty="0">
              <a:latin typeface="Tahoma" charset="0"/>
            </a:endParaRPr>
          </a:p>
        </p:txBody>
      </p:sp>
    </p:spTree>
    <p:extLst>
      <p:ext uri="{BB962C8B-B14F-4D97-AF65-F5344CB8AC3E}">
        <p14:creationId xmlns:p14="http://schemas.microsoft.com/office/powerpoint/2010/main" val="385490704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09600" y="304800"/>
            <a:ext cx="7772400" cy="838200"/>
          </a:xfrm>
        </p:spPr>
        <p:txBody>
          <a:bodyPr/>
          <a:lstStyle/>
          <a:p>
            <a:pPr eaLnBrk="1" hangingPunct="1"/>
            <a:r>
              <a:rPr lang="en-US">
                <a:latin typeface="Tahoma" charset="0"/>
              </a:rPr>
              <a:t>Total Behavior</a:t>
            </a:r>
          </a:p>
        </p:txBody>
      </p:sp>
      <p:sp>
        <p:nvSpPr>
          <p:cNvPr id="24578" name="Rectangle 3" descr="Rectangle: Click to edit Master text styles&#10;Second level&#10;Third level&#10;Fourth level&#10;Fifth level"/>
          <p:cNvSpPr>
            <a:spLocks noGrp="1" noChangeArrowheads="1"/>
          </p:cNvSpPr>
          <p:nvPr>
            <p:ph type="body" idx="1"/>
          </p:nvPr>
        </p:nvSpPr>
        <p:spPr>
          <a:xfrm>
            <a:off x="838200" y="2040882"/>
            <a:ext cx="7772400" cy="4114800"/>
          </a:xfrm>
        </p:spPr>
        <p:txBody>
          <a:bodyPr>
            <a:normAutofit fontScale="92500" lnSpcReduction="10000"/>
          </a:bodyPr>
          <a:lstStyle/>
          <a:p>
            <a:pPr marL="609600" indent="-609600" eaLnBrk="1" hangingPunct="1">
              <a:lnSpc>
                <a:spcPct val="90000"/>
              </a:lnSpc>
            </a:pPr>
            <a:r>
              <a:rPr lang="en-US" sz="2800" dirty="0">
                <a:latin typeface="Tahoma" charset="0"/>
              </a:rPr>
              <a:t> </a:t>
            </a:r>
            <a:r>
              <a:rPr lang="en-US" sz="2000" dirty="0">
                <a:latin typeface="Tahoma" charset="0"/>
              </a:rPr>
              <a:t>All behavior is made up of 4 inseparable but distinct components:</a:t>
            </a:r>
          </a:p>
          <a:p>
            <a:pPr marL="990600" lvl="1" indent="-533400" eaLnBrk="1" hangingPunct="1">
              <a:lnSpc>
                <a:spcPct val="90000"/>
              </a:lnSpc>
              <a:buFont typeface="Wingdings" charset="0"/>
              <a:buAutoNum type="arabicPeriod"/>
            </a:pPr>
            <a:r>
              <a:rPr lang="en-US" sz="2000" dirty="0">
                <a:latin typeface="Tahoma" charset="0"/>
                <a:ea typeface="ＭＳ Ｐゴシック" charset="0"/>
              </a:rPr>
              <a:t>Acting</a:t>
            </a:r>
          </a:p>
          <a:p>
            <a:pPr marL="990600" lvl="1" indent="-533400" eaLnBrk="1" hangingPunct="1">
              <a:lnSpc>
                <a:spcPct val="90000"/>
              </a:lnSpc>
              <a:buFont typeface="Wingdings" charset="0"/>
              <a:buAutoNum type="arabicPeriod"/>
            </a:pPr>
            <a:r>
              <a:rPr lang="en-US" sz="2000" dirty="0">
                <a:latin typeface="Tahoma" charset="0"/>
                <a:ea typeface="ＭＳ Ｐゴシック" charset="0"/>
              </a:rPr>
              <a:t>Thinking</a:t>
            </a:r>
          </a:p>
          <a:p>
            <a:pPr marL="990600" lvl="1" indent="-533400" eaLnBrk="1" hangingPunct="1">
              <a:lnSpc>
                <a:spcPct val="90000"/>
              </a:lnSpc>
              <a:buFont typeface="Wingdings" charset="0"/>
              <a:buAutoNum type="arabicPeriod"/>
            </a:pPr>
            <a:r>
              <a:rPr lang="en-US" sz="2000" dirty="0">
                <a:latin typeface="Tahoma" charset="0"/>
                <a:ea typeface="ＭＳ Ｐゴシック" charset="0"/>
              </a:rPr>
              <a:t>Feeling</a:t>
            </a:r>
          </a:p>
          <a:p>
            <a:pPr marL="990600" lvl="1" indent="-533400" eaLnBrk="1" hangingPunct="1">
              <a:lnSpc>
                <a:spcPct val="90000"/>
              </a:lnSpc>
              <a:buFont typeface="Wingdings" charset="0"/>
              <a:buAutoNum type="arabicPeriod"/>
            </a:pPr>
            <a:r>
              <a:rPr lang="en-US" sz="2000" dirty="0">
                <a:latin typeface="Tahoma" charset="0"/>
                <a:ea typeface="ＭＳ Ｐゴシック" charset="0"/>
              </a:rPr>
              <a:t>Physiology</a:t>
            </a:r>
          </a:p>
          <a:p>
            <a:pPr marL="609600" indent="-609600" eaLnBrk="1" hangingPunct="1">
              <a:lnSpc>
                <a:spcPct val="90000"/>
              </a:lnSpc>
            </a:pPr>
            <a:r>
              <a:rPr lang="en-US" sz="2000" dirty="0" smtClean="0">
                <a:latin typeface="Tahoma" charset="0"/>
              </a:rPr>
              <a:t>Focus </a:t>
            </a:r>
            <a:r>
              <a:rPr lang="en-US" sz="2000" dirty="0">
                <a:latin typeface="Tahoma" charset="0"/>
              </a:rPr>
              <a:t>of RT is acting &amp; thinking </a:t>
            </a:r>
            <a:r>
              <a:rPr lang="en-US" sz="2000" dirty="0" err="1">
                <a:latin typeface="Tahoma" charset="0"/>
              </a:rPr>
              <a:t>bc</a:t>
            </a:r>
            <a:r>
              <a:rPr lang="en-US" sz="2000" dirty="0">
                <a:latin typeface="Tahoma" charset="0"/>
              </a:rPr>
              <a:t> we can control those</a:t>
            </a:r>
          </a:p>
          <a:p>
            <a:pPr marL="609600" indent="-609600" eaLnBrk="1" hangingPunct="1">
              <a:lnSpc>
                <a:spcPct val="90000"/>
              </a:lnSpc>
            </a:pPr>
            <a:r>
              <a:rPr lang="en-US" sz="2000" dirty="0">
                <a:latin typeface="Tahoma" charset="0"/>
              </a:rPr>
              <a:t>Main difference between CBT &amp; RT: It is easier to act your way into a different way of thinking than to think your way into a different way of acting</a:t>
            </a:r>
          </a:p>
          <a:p>
            <a:pPr marL="609600" indent="-609600" eaLnBrk="1" hangingPunct="1">
              <a:lnSpc>
                <a:spcPct val="90000"/>
              </a:lnSpc>
            </a:pPr>
            <a:r>
              <a:rPr lang="en-US" sz="2000" dirty="0">
                <a:latin typeface="Tahoma" charset="0"/>
              </a:rPr>
              <a:t>Depressed vs. Depressing</a:t>
            </a:r>
          </a:p>
          <a:p>
            <a:pPr marL="609600" indent="-609600" eaLnBrk="1" hangingPunct="1">
              <a:lnSpc>
                <a:spcPct val="90000"/>
              </a:lnSpc>
            </a:pPr>
            <a:endParaRPr lang="en-US" sz="2000" dirty="0">
              <a:latin typeface="Tahoma" charset="0"/>
            </a:endParaRPr>
          </a:p>
          <a:p>
            <a:pPr marL="609600" indent="-609600" eaLnBrk="1" hangingPunct="1">
              <a:lnSpc>
                <a:spcPct val="90000"/>
              </a:lnSpc>
              <a:buFontTx/>
              <a:buNone/>
            </a:pPr>
            <a:endParaRPr lang="en-US" sz="2000" dirty="0">
              <a:latin typeface="Tahoma" charset="0"/>
            </a:endParaRPr>
          </a:p>
        </p:txBody>
      </p:sp>
    </p:spTree>
    <p:extLst>
      <p:ext uri="{BB962C8B-B14F-4D97-AF65-F5344CB8AC3E}">
        <p14:creationId xmlns:p14="http://schemas.microsoft.com/office/powerpoint/2010/main" val="34496265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Preparation/Competence</a:t>
            </a:r>
            <a:endParaRPr lang="en-US" dirty="0"/>
          </a:p>
        </p:txBody>
      </p:sp>
      <p:sp>
        <p:nvSpPr>
          <p:cNvPr id="3" name="Content Placeholder 2"/>
          <p:cNvSpPr>
            <a:spLocks noGrp="1"/>
          </p:cNvSpPr>
          <p:nvPr>
            <p:ph idx="1"/>
          </p:nvPr>
        </p:nvSpPr>
        <p:spPr/>
        <p:txBody>
          <a:bodyPr>
            <a:normAutofit/>
          </a:bodyPr>
          <a:lstStyle/>
          <a:p>
            <a:r>
              <a:rPr lang="en-US" sz="3200" dirty="0" smtClean="0"/>
              <a:t>Graduate training</a:t>
            </a:r>
          </a:p>
          <a:p>
            <a:r>
              <a:rPr lang="en-US" sz="3200" dirty="0" smtClean="0"/>
              <a:t>Experiences in school practice</a:t>
            </a:r>
          </a:p>
          <a:p>
            <a:r>
              <a:rPr lang="en-US" sz="3200" dirty="0" smtClean="0"/>
              <a:t>Theoretical/Empirical Grounding</a:t>
            </a:r>
          </a:p>
          <a:p>
            <a:r>
              <a:rPr lang="en-US" sz="3200" dirty="0" smtClean="0"/>
              <a:t>Limitations/Concerns</a:t>
            </a:r>
            <a:endParaRPr lang="en-US" sz="3200" dirty="0"/>
          </a:p>
        </p:txBody>
      </p:sp>
    </p:spTree>
    <p:extLst>
      <p:ext uri="{BB962C8B-B14F-4D97-AF65-F5344CB8AC3E}">
        <p14:creationId xmlns:p14="http://schemas.microsoft.com/office/powerpoint/2010/main" val="3812046375"/>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0153" cy="6849543"/>
          </a:xfrm>
          <a:prstGeom prst="rect">
            <a:avLst/>
          </a:prstGeom>
        </p:spPr>
      </p:pic>
    </p:spTree>
    <p:extLst>
      <p:ext uri="{BB962C8B-B14F-4D97-AF65-F5344CB8AC3E}">
        <p14:creationId xmlns:p14="http://schemas.microsoft.com/office/powerpoint/2010/main" val="2760614647"/>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atin typeface="Tahoma" charset="0"/>
              </a:rPr>
              <a:t>Role of Feelings</a:t>
            </a:r>
          </a:p>
        </p:txBody>
      </p:sp>
      <p:sp>
        <p:nvSpPr>
          <p:cNvPr id="25602"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a:latin typeface="Tahoma" charset="0"/>
              </a:rPr>
              <a:t>Feelings are like a barometer of how well we are satisfying our needs within our quality world</a:t>
            </a:r>
          </a:p>
          <a:p>
            <a:pPr eaLnBrk="1" hangingPunct="1"/>
            <a:r>
              <a:rPr lang="en-US">
                <a:latin typeface="Tahoma" charset="0"/>
              </a:rPr>
              <a:t>When we feel, sad, angry, frustrated, etc., the root will be a need within our quality world that is being unmet</a:t>
            </a:r>
          </a:p>
          <a:p>
            <a:pPr lvl="1" eaLnBrk="1" hangingPunct="1"/>
            <a:r>
              <a:rPr lang="en-US">
                <a:latin typeface="Tahoma" charset="0"/>
                <a:ea typeface="ＭＳ Ｐゴシック" charset="0"/>
              </a:rPr>
              <a:t>Most likely, the client is not satisfied with one or more interpersonal relationships</a:t>
            </a:r>
          </a:p>
        </p:txBody>
      </p:sp>
    </p:spTree>
    <p:extLst>
      <p:ext uri="{BB962C8B-B14F-4D97-AF65-F5344CB8AC3E}">
        <p14:creationId xmlns:p14="http://schemas.microsoft.com/office/powerpoint/2010/main" val="1918613903"/>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atin typeface="Tahoma" charset="0"/>
              </a:rPr>
              <a:t>Reality Therapy</a:t>
            </a:r>
          </a:p>
        </p:txBody>
      </p:sp>
      <p:sp>
        <p:nvSpPr>
          <p:cNvPr id="26626"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a:latin typeface="Tahoma" charset="0"/>
              </a:rPr>
              <a:t>A counseling technique established by Dr. Glasser to help us choose more effective behavior. </a:t>
            </a:r>
          </a:p>
          <a:p>
            <a:pPr eaLnBrk="1" hangingPunct="1"/>
            <a:r>
              <a:rPr lang="en-US">
                <a:latin typeface="Tahoma" charset="0"/>
              </a:rPr>
              <a:t>Goal is to help counselees take ownership of their behavior &amp; responsibility for directions in their lives</a:t>
            </a:r>
          </a:p>
        </p:txBody>
      </p:sp>
    </p:spTree>
    <p:extLst>
      <p:ext uri="{BB962C8B-B14F-4D97-AF65-F5344CB8AC3E}">
        <p14:creationId xmlns:p14="http://schemas.microsoft.com/office/powerpoint/2010/main" val="3164087183"/>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normAutofit fontScale="90000"/>
          </a:bodyPr>
          <a:lstStyle/>
          <a:p>
            <a:pPr eaLnBrk="1" hangingPunct="1"/>
            <a:r>
              <a:rPr lang="en-US" dirty="0">
                <a:latin typeface="Tahoma" charset="0"/>
              </a:rPr>
              <a:t>The </a:t>
            </a:r>
            <a:r>
              <a:rPr lang="en-US" dirty="0" smtClean="0">
                <a:latin typeface="Tahoma" charset="0"/>
              </a:rPr>
              <a:t>Therapist’</a:t>
            </a:r>
            <a:r>
              <a:rPr lang="en-US" altLang="ja-JP" dirty="0" smtClean="0">
                <a:latin typeface="Tahoma" charset="0"/>
              </a:rPr>
              <a:t>s </a:t>
            </a:r>
            <a:r>
              <a:rPr lang="en-US" altLang="ja-JP" dirty="0">
                <a:latin typeface="Tahoma" charset="0"/>
              </a:rPr>
              <a:t>Relationship with Clients</a:t>
            </a:r>
            <a:endParaRPr lang="en-US" dirty="0">
              <a:latin typeface="Tahoma" charset="0"/>
            </a:endParaRPr>
          </a:p>
        </p:txBody>
      </p:sp>
      <p:sp>
        <p:nvSpPr>
          <p:cNvPr id="29698" name="Rectangle 3" descr="Rectangle: Click to edit Master text styles&#10;Second level&#10;Third level&#10;Fourth level&#10;Fifth level"/>
          <p:cNvSpPr>
            <a:spLocks noGrp="1" noChangeArrowheads="1"/>
          </p:cNvSpPr>
          <p:nvPr>
            <p:ph type="body" idx="1"/>
          </p:nvPr>
        </p:nvSpPr>
        <p:spPr/>
        <p:txBody>
          <a:bodyPr>
            <a:normAutofit lnSpcReduction="10000"/>
          </a:bodyPr>
          <a:lstStyle/>
          <a:p>
            <a:pPr eaLnBrk="1" hangingPunct="1"/>
            <a:r>
              <a:rPr lang="en-US" sz="2800" dirty="0">
                <a:latin typeface="Tahoma" charset="0"/>
              </a:rPr>
              <a:t>Try to get into the </a:t>
            </a:r>
            <a:r>
              <a:rPr lang="en-US" sz="2800" dirty="0" smtClean="0">
                <a:latin typeface="Tahoma" charset="0"/>
              </a:rPr>
              <a:t>client’</a:t>
            </a:r>
            <a:r>
              <a:rPr lang="en-US" altLang="ja-JP" sz="2800" dirty="0" smtClean="0">
                <a:latin typeface="Tahoma" charset="0"/>
              </a:rPr>
              <a:t>s </a:t>
            </a:r>
            <a:r>
              <a:rPr lang="en-US" altLang="ja-JP" sz="2800" dirty="0">
                <a:latin typeface="Tahoma" charset="0"/>
              </a:rPr>
              <a:t>quality world</a:t>
            </a:r>
          </a:p>
          <a:p>
            <a:pPr eaLnBrk="1" hangingPunct="1"/>
            <a:r>
              <a:rPr lang="en-US" sz="2800" dirty="0">
                <a:latin typeface="Tahoma" charset="0"/>
              </a:rPr>
              <a:t>Through the relationship with the therapist, the client learns how to get close to the people they need</a:t>
            </a:r>
          </a:p>
          <a:p>
            <a:pPr eaLnBrk="1" hangingPunct="1"/>
            <a:r>
              <a:rPr lang="en-US" sz="2800" dirty="0">
                <a:latin typeface="Tahoma" charset="0"/>
              </a:rPr>
              <a:t>Need to establish a trusting relationship so that you can teach the client choice theory</a:t>
            </a:r>
          </a:p>
          <a:p>
            <a:pPr lvl="1" eaLnBrk="1" hangingPunct="1"/>
            <a:r>
              <a:rPr lang="en-US" sz="2400" dirty="0">
                <a:latin typeface="Tahoma" charset="0"/>
                <a:ea typeface="ＭＳ Ｐゴシック" charset="0"/>
              </a:rPr>
              <a:t>Want the client to replace external control psychology (which is a source of much frustration) with choice theory</a:t>
            </a:r>
          </a:p>
          <a:p>
            <a:pPr eaLnBrk="1" hangingPunct="1"/>
            <a:endParaRPr lang="en-US" sz="2800" dirty="0">
              <a:latin typeface="Tahoma" charset="0"/>
            </a:endParaRPr>
          </a:p>
          <a:p>
            <a:pPr lvl="1" eaLnBrk="1" hangingPunct="1">
              <a:buFont typeface="Wingdings" charset="0"/>
              <a:buNone/>
            </a:pPr>
            <a:endParaRPr lang="en-US" sz="2400" dirty="0">
              <a:latin typeface="Tahoma" charset="0"/>
              <a:ea typeface="ＭＳ Ｐゴシック" charset="0"/>
            </a:endParaRPr>
          </a:p>
        </p:txBody>
      </p:sp>
    </p:spTree>
    <p:extLst>
      <p:ext uri="{BB962C8B-B14F-4D97-AF65-F5344CB8AC3E}">
        <p14:creationId xmlns:p14="http://schemas.microsoft.com/office/powerpoint/2010/main" val="426530394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normAutofit fontScale="90000"/>
          </a:bodyPr>
          <a:lstStyle/>
          <a:p>
            <a:pPr eaLnBrk="1" hangingPunct="1"/>
            <a:r>
              <a:rPr lang="en-US">
                <a:latin typeface="Tahoma" charset="0"/>
              </a:rPr>
              <a:t>Characteristics of an Effective Reality Therapist</a:t>
            </a:r>
          </a:p>
        </p:txBody>
      </p:sp>
      <p:sp>
        <p:nvSpPr>
          <p:cNvPr id="30722" name="Rectangle 3" descr="Rectangle: Click to edit Master text styles&#10;Second level&#10;Third level&#10;Fourth level&#10;Fifth level"/>
          <p:cNvSpPr>
            <a:spLocks noGrp="1" noChangeArrowheads="1"/>
          </p:cNvSpPr>
          <p:nvPr>
            <p:ph type="body" idx="1"/>
          </p:nvPr>
        </p:nvSpPr>
        <p:spPr/>
        <p:txBody>
          <a:bodyPr>
            <a:normAutofit fontScale="92500" lnSpcReduction="20000"/>
          </a:bodyPr>
          <a:lstStyle/>
          <a:p>
            <a:pPr eaLnBrk="1" hangingPunct="1">
              <a:lnSpc>
                <a:spcPct val="90000"/>
              </a:lnSpc>
            </a:pPr>
            <a:r>
              <a:rPr lang="en-US" sz="2800">
                <a:latin typeface="Tahoma" charset="0"/>
              </a:rPr>
              <a:t>Be involved in good relationships yourself</a:t>
            </a:r>
          </a:p>
          <a:p>
            <a:pPr eaLnBrk="1" hangingPunct="1">
              <a:lnSpc>
                <a:spcPct val="90000"/>
              </a:lnSpc>
            </a:pPr>
            <a:r>
              <a:rPr lang="en-US" sz="2800">
                <a:latin typeface="Tahoma" charset="0"/>
              </a:rPr>
              <a:t>Able to interact with a wide variety of people comfortably</a:t>
            </a:r>
          </a:p>
          <a:p>
            <a:pPr eaLnBrk="1" hangingPunct="1">
              <a:lnSpc>
                <a:spcPct val="90000"/>
              </a:lnSpc>
            </a:pPr>
            <a:r>
              <a:rPr lang="en-US" sz="2800">
                <a:latin typeface="Tahoma" charset="0"/>
              </a:rPr>
              <a:t>Be open &amp; accepting</a:t>
            </a:r>
          </a:p>
          <a:p>
            <a:pPr eaLnBrk="1" hangingPunct="1">
              <a:lnSpc>
                <a:spcPct val="90000"/>
              </a:lnSpc>
            </a:pPr>
            <a:r>
              <a:rPr lang="en-US" sz="2800">
                <a:latin typeface="Tahoma" charset="0"/>
              </a:rPr>
              <a:t>Have your finger on the pulse of popular culture</a:t>
            </a:r>
          </a:p>
          <a:p>
            <a:pPr eaLnBrk="1" hangingPunct="1">
              <a:lnSpc>
                <a:spcPct val="90000"/>
              </a:lnSpc>
            </a:pPr>
            <a:r>
              <a:rPr lang="en-US" sz="2800">
                <a:latin typeface="Tahoma" charset="0"/>
              </a:rPr>
              <a:t>Have a large repertoire of successful life experiences</a:t>
            </a:r>
          </a:p>
          <a:p>
            <a:pPr eaLnBrk="1" hangingPunct="1">
              <a:lnSpc>
                <a:spcPct val="90000"/>
              </a:lnSpc>
            </a:pPr>
            <a:r>
              <a:rPr lang="en-US" sz="2800">
                <a:latin typeface="Tahoma" charset="0"/>
              </a:rPr>
              <a:t>Most important characteristic: be in better shape than the client (particularly in areas that the client is not effective)</a:t>
            </a:r>
          </a:p>
        </p:txBody>
      </p:sp>
    </p:spTree>
    <p:extLst>
      <p:ext uri="{BB962C8B-B14F-4D97-AF65-F5344CB8AC3E}">
        <p14:creationId xmlns:p14="http://schemas.microsoft.com/office/powerpoint/2010/main" val="237673614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09600" y="304800"/>
            <a:ext cx="7772400" cy="990600"/>
          </a:xfrm>
        </p:spPr>
        <p:txBody>
          <a:bodyPr>
            <a:normAutofit/>
          </a:bodyPr>
          <a:lstStyle/>
          <a:p>
            <a:pPr eaLnBrk="1" hangingPunct="1"/>
            <a:r>
              <a:rPr lang="en-US">
                <a:latin typeface="Tahoma" charset="0"/>
              </a:rPr>
              <a:t>Primary Components of R.T.</a:t>
            </a:r>
          </a:p>
        </p:txBody>
      </p:sp>
      <p:sp>
        <p:nvSpPr>
          <p:cNvPr id="31746" name="Rectangle 3" descr="Rectangle: Click to edit Master text styles&#10;Second level&#10;Third level&#10;Fourth level&#10;Fifth level"/>
          <p:cNvSpPr>
            <a:spLocks noGrp="1" noChangeArrowheads="1"/>
          </p:cNvSpPr>
          <p:nvPr>
            <p:ph type="body" idx="1"/>
          </p:nvPr>
        </p:nvSpPr>
        <p:spPr>
          <a:xfrm>
            <a:off x="762000" y="1979794"/>
            <a:ext cx="7772400" cy="4114800"/>
          </a:xfrm>
        </p:spPr>
        <p:txBody>
          <a:bodyPr>
            <a:normAutofit fontScale="92500" lnSpcReduction="20000"/>
          </a:bodyPr>
          <a:lstStyle/>
          <a:p>
            <a:pPr eaLnBrk="1" hangingPunct="1">
              <a:lnSpc>
                <a:spcPct val="90000"/>
              </a:lnSpc>
            </a:pPr>
            <a:r>
              <a:rPr lang="en-US" sz="2800" dirty="0">
                <a:latin typeface="Tahoma" charset="0"/>
              </a:rPr>
              <a:t> The counseling environment</a:t>
            </a:r>
          </a:p>
          <a:p>
            <a:pPr lvl="1" eaLnBrk="1" hangingPunct="1">
              <a:lnSpc>
                <a:spcPct val="90000"/>
              </a:lnSpc>
            </a:pPr>
            <a:r>
              <a:rPr lang="en-US" sz="2400" dirty="0">
                <a:latin typeface="Tahoma" charset="0"/>
                <a:ea typeface="ＭＳ Ｐゴシック" charset="0"/>
              </a:rPr>
              <a:t>Build a close relationship built on TRUST &amp; HOPE through friendliness, firmness, &amp; fairness</a:t>
            </a:r>
          </a:p>
          <a:p>
            <a:pPr lvl="2" eaLnBrk="1" hangingPunct="1">
              <a:lnSpc>
                <a:spcPct val="90000"/>
              </a:lnSpc>
            </a:pPr>
            <a:r>
              <a:rPr lang="en-US" sz="2000" dirty="0">
                <a:latin typeface="Tahoma" charset="0"/>
                <a:ea typeface="ＭＳ Ｐゴシック" charset="0"/>
              </a:rPr>
              <a:t>Need to develop a strong, therapeutic relationship that includes empathy</a:t>
            </a:r>
          </a:p>
          <a:p>
            <a:pPr lvl="2" eaLnBrk="1" hangingPunct="1">
              <a:lnSpc>
                <a:spcPct val="90000"/>
              </a:lnSpc>
            </a:pPr>
            <a:r>
              <a:rPr lang="en-US" sz="2000" dirty="0">
                <a:latin typeface="Tahoma" charset="0"/>
                <a:ea typeface="ＭＳ Ｐゴシック" charset="0"/>
              </a:rPr>
              <a:t>Discuss problems in the past tense, solutions in the present &amp; future tenses</a:t>
            </a:r>
          </a:p>
          <a:p>
            <a:pPr lvl="2" eaLnBrk="1" hangingPunct="1">
              <a:lnSpc>
                <a:spcPct val="90000"/>
              </a:lnSpc>
            </a:pPr>
            <a:r>
              <a:rPr lang="en-US" sz="2000" dirty="0">
                <a:latin typeface="Tahoma" charset="0"/>
                <a:ea typeface="ＭＳ Ｐゴシック" charset="0"/>
              </a:rPr>
              <a:t>Don</a:t>
            </a:r>
            <a:r>
              <a:rPr lang="ja-JP" altLang="en-US" sz="2000" dirty="0">
                <a:latin typeface="Tahoma" charset="0"/>
                <a:ea typeface="ＭＳ Ｐゴシック" charset="0"/>
              </a:rPr>
              <a:t>’</a:t>
            </a:r>
            <a:r>
              <a:rPr lang="en-US" altLang="ja-JP" sz="2000" dirty="0">
                <a:latin typeface="Tahoma" charset="0"/>
                <a:ea typeface="ＭＳ Ｐゴシック" charset="0"/>
              </a:rPr>
              <a:t>t argue, boss, manage, blame, criticize, encourage excuses, demean, instill fear</a:t>
            </a:r>
          </a:p>
          <a:p>
            <a:pPr lvl="2" eaLnBrk="1" hangingPunct="1">
              <a:lnSpc>
                <a:spcPct val="90000"/>
              </a:lnSpc>
            </a:pPr>
            <a:r>
              <a:rPr lang="en-US" sz="2000" dirty="0">
                <a:latin typeface="Tahoma" charset="0"/>
                <a:ea typeface="ＭＳ Ｐゴシック" charset="0"/>
              </a:rPr>
              <a:t>Stress what they CAN control, accept them as they are, &amp; keep confidence that they will develop more effective behaviors</a:t>
            </a:r>
          </a:p>
          <a:p>
            <a:pPr eaLnBrk="1" hangingPunct="1">
              <a:lnSpc>
                <a:spcPct val="90000"/>
              </a:lnSpc>
            </a:pPr>
            <a:r>
              <a:rPr lang="en-US" sz="2800" dirty="0">
                <a:latin typeface="Tahoma" charset="0"/>
              </a:rPr>
              <a:t>The procedures that lead to change</a:t>
            </a:r>
          </a:p>
          <a:p>
            <a:pPr lvl="1" eaLnBrk="1" hangingPunct="1">
              <a:lnSpc>
                <a:spcPct val="90000"/>
              </a:lnSpc>
            </a:pPr>
            <a:r>
              <a:rPr lang="en-US" sz="2400" dirty="0">
                <a:latin typeface="Tahoma" charset="0"/>
                <a:ea typeface="ＭＳ Ｐゴシック" charset="0"/>
              </a:rPr>
              <a:t>Use the WDEP system </a:t>
            </a:r>
          </a:p>
          <a:p>
            <a:pPr lvl="1" eaLnBrk="1" hangingPunct="1">
              <a:lnSpc>
                <a:spcPct val="90000"/>
              </a:lnSpc>
            </a:pPr>
            <a:endParaRPr lang="en-US" sz="2400" dirty="0">
              <a:latin typeface="Tahoma" charset="0"/>
              <a:ea typeface="ＭＳ Ｐゴシック" charset="0"/>
            </a:endParaRPr>
          </a:p>
        </p:txBody>
      </p:sp>
    </p:spTree>
    <p:extLst>
      <p:ext uri="{BB962C8B-B14F-4D97-AF65-F5344CB8AC3E}">
        <p14:creationId xmlns:p14="http://schemas.microsoft.com/office/powerpoint/2010/main" val="1279205130"/>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atin typeface="Tahoma" charset="0"/>
              </a:rPr>
              <a:t>The WDEP System</a:t>
            </a:r>
          </a:p>
        </p:txBody>
      </p:sp>
      <p:sp>
        <p:nvSpPr>
          <p:cNvPr id="32770" name="Rectangle 3" descr="Rectangle: Click to edit Master text styles&#10;Second level&#10;Third level&#10;Fourth level&#10;Fifth level"/>
          <p:cNvSpPr>
            <a:spLocks noGrp="1" noChangeArrowheads="1"/>
          </p:cNvSpPr>
          <p:nvPr>
            <p:ph type="body" idx="1"/>
          </p:nvPr>
        </p:nvSpPr>
        <p:spPr/>
        <p:txBody>
          <a:bodyPr>
            <a:normAutofit fontScale="92500" lnSpcReduction="10000"/>
          </a:bodyPr>
          <a:lstStyle/>
          <a:p>
            <a:pPr eaLnBrk="1" hangingPunct="1">
              <a:lnSpc>
                <a:spcPct val="90000"/>
              </a:lnSpc>
            </a:pPr>
            <a:r>
              <a:rPr lang="en-US" sz="2800" u="sng">
                <a:latin typeface="Tahoma" charset="0"/>
              </a:rPr>
              <a:t>Wants</a:t>
            </a:r>
            <a:r>
              <a:rPr lang="en-US" sz="2800">
                <a:latin typeface="Tahoma" charset="0"/>
              </a:rPr>
              <a:t> – What do you want? What do you want to have happen? How do you want this to turn out?</a:t>
            </a:r>
          </a:p>
          <a:p>
            <a:pPr eaLnBrk="1" hangingPunct="1">
              <a:lnSpc>
                <a:spcPct val="90000"/>
              </a:lnSpc>
            </a:pPr>
            <a:r>
              <a:rPr lang="en-US" sz="2800" u="sng">
                <a:latin typeface="Tahoma" charset="0"/>
              </a:rPr>
              <a:t>Doing</a:t>
            </a:r>
            <a:r>
              <a:rPr lang="en-US" sz="2800">
                <a:latin typeface="Tahoma" charset="0"/>
              </a:rPr>
              <a:t> – What are you doing? (Actions, thinking, feeling). Don</a:t>
            </a:r>
            <a:r>
              <a:rPr lang="ja-JP" altLang="en-US" sz="2800">
                <a:latin typeface="Tahoma" charset="0"/>
              </a:rPr>
              <a:t>’</a:t>
            </a:r>
            <a:r>
              <a:rPr lang="en-US" altLang="ja-JP" sz="2800">
                <a:latin typeface="Tahoma" charset="0"/>
              </a:rPr>
              <a:t>t ask why…ask what</a:t>
            </a:r>
          </a:p>
          <a:p>
            <a:pPr eaLnBrk="1" hangingPunct="1">
              <a:lnSpc>
                <a:spcPct val="90000"/>
              </a:lnSpc>
            </a:pPr>
            <a:r>
              <a:rPr lang="en-US" sz="2800" u="sng">
                <a:latin typeface="Tahoma" charset="0"/>
              </a:rPr>
              <a:t>Evaluation</a:t>
            </a:r>
            <a:r>
              <a:rPr lang="en-US" sz="2800">
                <a:latin typeface="Tahoma" charset="0"/>
              </a:rPr>
              <a:t> – Is it helping you? Is it working for you? Is it getting you want you want? Is it effective?</a:t>
            </a:r>
          </a:p>
          <a:p>
            <a:pPr eaLnBrk="1" hangingPunct="1">
              <a:lnSpc>
                <a:spcPct val="90000"/>
              </a:lnSpc>
            </a:pPr>
            <a:r>
              <a:rPr lang="en-US" sz="2800" u="sng">
                <a:latin typeface="Tahoma" charset="0"/>
              </a:rPr>
              <a:t>Plan</a:t>
            </a:r>
            <a:r>
              <a:rPr lang="en-US" sz="2800">
                <a:latin typeface="Tahoma" charset="0"/>
              </a:rPr>
              <a:t> – What</a:t>
            </a:r>
            <a:r>
              <a:rPr lang="ja-JP" altLang="en-US" sz="2800">
                <a:latin typeface="Tahoma" charset="0"/>
              </a:rPr>
              <a:t>’</a:t>
            </a:r>
            <a:r>
              <a:rPr lang="en-US" altLang="ja-JP" sz="2800">
                <a:latin typeface="Tahoma" charset="0"/>
              </a:rPr>
              <a:t>s your plan? What are you going to do?</a:t>
            </a:r>
          </a:p>
          <a:p>
            <a:pPr eaLnBrk="1" hangingPunct="1">
              <a:lnSpc>
                <a:spcPct val="90000"/>
              </a:lnSpc>
              <a:buFont typeface="Wingdings" charset="0"/>
              <a:buNone/>
            </a:pPr>
            <a:endParaRPr lang="en-US" sz="2800">
              <a:latin typeface="Tahoma" charset="0"/>
            </a:endParaRPr>
          </a:p>
          <a:p>
            <a:pPr eaLnBrk="1" hangingPunct="1">
              <a:lnSpc>
                <a:spcPct val="90000"/>
              </a:lnSpc>
            </a:pPr>
            <a:endParaRPr lang="en-US" sz="2800">
              <a:latin typeface="Tahoma" charset="0"/>
            </a:endParaRPr>
          </a:p>
        </p:txBody>
      </p:sp>
    </p:spTree>
    <p:extLst>
      <p:ext uri="{BB962C8B-B14F-4D97-AF65-F5344CB8AC3E}">
        <p14:creationId xmlns:p14="http://schemas.microsoft.com/office/powerpoint/2010/main" val="1153698135"/>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DH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4" y="0"/>
            <a:ext cx="9120286" cy="6827186"/>
          </a:xfrm>
          <a:prstGeom prst="rect">
            <a:avLst/>
          </a:prstGeom>
        </p:spPr>
      </p:pic>
    </p:spTree>
    <p:extLst>
      <p:ext uri="{BB962C8B-B14F-4D97-AF65-F5344CB8AC3E}">
        <p14:creationId xmlns:p14="http://schemas.microsoft.com/office/powerpoint/2010/main" val="448693828"/>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ng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498" y="-127425"/>
            <a:ext cx="5229089" cy="6985425"/>
          </a:xfrm>
          <a:prstGeom prst="rect">
            <a:avLst/>
          </a:prstGeom>
        </p:spPr>
      </p:pic>
    </p:spTree>
    <p:extLst>
      <p:ext uri="{BB962C8B-B14F-4D97-AF65-F5344CB8AC3E}">
        <p14:creationId xmlns:p14="http://schemas.microsoft.com/office/powerpoint/2010/main" val="2353876805"/>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ble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53" y="0"/>
            <a:ext cx="8609515" cy="6444837"/>
          </a:xfrm>
          <a:prstGeom prst="rect">
            <a:avLst/>
          </a:prstGeom>
        </p:spPr>
      </p:pic>
    </p:spTree>
    <p:extLst>
      <p:ext uri="{BB962C8B-B14F-4D97-AF65-F5344CB8AC3E}">
        <p14:creationId xmlns:p14="http://schemas.microsoft.com/office/powerpoint/2010/main" val="215005988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5979</TotalTime>
  <Words>5744</Words>
  <Application>Microsoft Macintosh PowerPoint</Application>
  <PresentationFormat>On-screen Show (4:3)</PresentationFormat>
  <Paragraphs>717</Paragraphs>
  <Slides>124</Slides>
  <Notes>60</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Habitat</vt:lpstr>
      <vt:lpstr>PowerPoint Presentation</vt:lpstr>
      <vt:lpstr>PowerPoint Presentation</vt:lpstr>
      <vt:lpstr>PowerPoint Presentation</vt:lpstr>
      <vt:lpstr>Your Presenters</vt:lpstr>
      <vt:lpstr>PowerPoint Presentation</vt:lpstr>
      <vt:lpstr>Considerations for Counseling in Schools</vt:lpstr>
      <vt:lpstr>Constraints</vt:lpstr>
      <vt:lpstr>Advantages</vt:lpstr>
      <vt:lpstr>Preparation/Competence</vt:lpstr>
      <vt:lpstr>Background</vt:lpstr>
      <vt:lpstr>Model for School-Based Counseling</vt:lpstr>
      <vt:lpstr>Model for School-Based Counseling</vt:lpstr>
      <vt:lpstr>Child Oriented</vt:lpstr>
      <vt:lpstr>Why Counseling?</vt:lpstr>
      <vt:lpstr>From Child Oriented to Legal/Procedural</vt:lpstr>
      <vt:lpstr>Developing High-Quality Counseling IEPs</vt:lpstr>
      <vt:lpstr>PowerPoint Presentation</vt:lpstr>
      <vt:lpstr>Related Service Counseling</vt:lpstr>
      <vt:lpstr>Related Service Counseling</vt:lpstr>
      <vt:lpstr>Parent Counseling/Training</vt:lpstr>
      <vt:lpstr>Psychological Services</vt:lpstr>
      <vt:lpstr>More Psychological Services</vt:lpstr>
      <vt:lpstr>Context</vt:lpstr>
      <vt:lpstr>What is Counseling as a Related Service?</vt:lpstr>
      <vt:lpstr>Purpose of Counseling as a Related Service?</vt:lpstr>
      <vt:lpstr>Overview of Steps</vt:lpstr>
      <vt:lpstr>Guidance For the IEP Team</vt:lpstr>
      <vt:lpstr>Referral</vt:lpstr>
      <vt:lpstr>Assessment for Counseling</vt:lpstr>
      <vt:lpstr>IDEIA 2004 Requirements</vt:lpstr>
      <vt:lpstr>Present Level of Functioning</vt:lpstr>
      <vt:lpstr>IDEIA 2004 Requirements</vt:lpstr>
      <vt:lpstr>IDEIA 2004 Requirements</vt:lpstr>
      <vt:lpstr>IDEIA 2004 Requirements</vt:lpstr>
      <vt:lpstr>Other Details</vt:lpstr>
      <vt:lpstr> Key Pieces of the Counseling IEP </vt:lpstr>
      <vt:lpstr>An Individualized Approach</vt:lpstr>
      <vt:lpstr>Measurable Annual Goals for Scott</vt:lpstr>
      <vt:lpstr>IEP Goals and Objectives</vt:lpstr>
      <vt:lpstr>Example</vt:lpstr>
      <vt:lpstr>Bank of Goals and Objectives</vt:lpstr>
      <vt:lpstr>Progress Monitoring</vt:lpstr>
      <vt:lpstr>Dismissal</vt:lpstr>
      <vt:lpstr>Definition of a Problem</vt:lpstr>
      <vt:lpstr>Determining Appropriateness of the Intervention</vt:lpstr>
      <vt:lpstr>Progress Monitoring</vt:lpstr>
      <vt:lpstr>Counselor-Made Measures</vt:lpstr>
      <vt:lpstr>PNRTs</vt:lpstr>
      <vt:lpstr>Criterion-Referenced Measures</vt:lpstr>
      <vt:lpstr>Always link progress to IEP</vt:lpstr>
      <vt:lpstr>Goal/Objective Goal: Alex will make measurable progress in the area of behavioral functioning. Objective: Demonstrate productive behavior in academic situations by increasing task completion (90%).</vt:lpstr>
      <vt:lpstr>Negotiating the Details</vt:lpstr>
      <vt:lpstr>Considering Individual vs. Group Intervention</vt:lpstr>
      <vt:lpstr>Counseling Activities: Questions to Guide Choices</vt:lpstr>
      <vt:lpstr>Low Cognitive/Verbal Level Students</vt:lpstr>
      <vt:lpstr>High Cognitive/Verbal Student</vt:lpstr>
      <vt:lpstr>High Cognitive/Low Verbal</vt:lpstr>
      <vt:lpstr>Techniques</vt:lpstr>
      <vt:lpstr>Nondirective Approaches</vt:lpstr>
      <vt:lpstr>Semistructured Play/Activity Techniques (often Gestalt)</vt:lpstr>
      <vt:lpstr>Sandtray (Your World)</vt:lpstr>
      <vt:lpstr>Structured Techniques</vt:lpstr>
      <vt:lpstr>Cognitive Therapy</vt:lpstr>
      <vt:lpstr>Basic Principles</vt:lpstr>
      <vt:lpstr>Basic Principles</vt:lpstr>
      <vt:lpstr>Basic Principles</vt:lpstr>
      <vt:lpstr>Basic Principles</vt:lpstr>
      <vt:lpstr>Basic Principles</vt:lpstr>
      <vt:lpstr>Basic Principles</vt:lpstr>
      <vt:lpstr>Basic Principles</vt:lpstr>
      <vt:lpstr>Basic Principles</vt:lpstr>
      <vt:lpstr>Basic Principles</vt:lpstr>
      <vt:lpstr>Cognitive Conceptualization</vt:lpstr>
      <vt:lpstr>Cognitive Conceptualization</vt:lpstr>
      <vt:lpstr>thinking errors</vt:lpstr>
      <vt:lpstr>thinking errors</vt:lpstr>
      <vt:lpstr>thinking errors</vt:lpstr>
      <vt:lpstr>thinking errors</vt:lpstr>
      <vt:lpstr>PowerPoint Presentation</vt:lpstr>
      <vt:lpstr>Choice Theory &amp; Reality Therapy: William Glasser</vt:lpstr>
      <vt:lpstr>Choice Theory</vt:lpstr>
      <vt:lpstr>5 Basic Needs</vt:lpstr>
      <vt:lpstr>PowerPoint Presentation</vt:lpstr>
      <vt:lpstr>Can you think of a need that doesn’t fit into one of these categories?</vt:lpstr>
      <vt:lpstr>Love &amp; Belongingness as the Most Important Need</vt:lpstr>
      <vt:lpstr>The Quality World</vt:lpstr>
      <vt:lpstr>Take Inventory of Your Quality World</vt:lpstr>
      <vt:lpstr>Mental Illness According to Dr. Glasser</vt:lpstr>
      <vt:lpstr>Total Behavior</vt:lpstr>
      <vt:lpstr>PowerPoint Presentation</vt:lpstr>
      <vt:lpstr>Role of Feelings</vt:lpstr>
      <vt:lpstr>Reality Therapy</vt:lpstr>
      <vt:lpstr>The Therapist’s Relationship with Clients</vt:lpstr>
      <vt:lpstr>Characteristics of an Effective Reality Therapist</vt:lpstr>
      <vt:lpstr>Primary Components of R.T.</vt:lpstr>
      <vt:lpstr>The WDEP System</vt:lpstr>
      <vt:lpstr>PowerPoint Presentation</vt:lpstr>
      <vt:lpstr>PowerPoint Presentation</vt:lpstr>
      <vt:lpstr>PowerPoint Presentation</vt:lpstr>
      <vt:lpstr>Empirically-Validated Interventions</vt:lpstr>
      <vt:lpstr>Specific Interventions Theory/Techniques/Empirical Support</vt:lpstr>
      <vt:lpstr>Eclectic Counseling Model</vt:lpstr>
      <vt:lpstr>Group Counseling</vt:lpstr>
      <vt:lpstr>Crisis Intervention: KNOW YOUR SCHOOL DISTRICT AND CAMPUS PLAN</vt:lpstr>
      <vt:lpstr>Crisis Counseling</vt:lpstr>
      <vt:lpstr>Family Considerations</vt:lpstr>
      <vt:lpstr>Multicultural Considerations</vt:lpstr>
      <vt:lpstr>Transition</vt:lpstr>
      <vt:lpstr>Resources</vt:lpstr>
      <vt:lpstr> Counseling with Drug-Abusing Youth* *adapted from NASP webinar presented by Ken Winters, Ph.D. on Nov. 6, 2013  </vt:lpstr>
      <vt:lpstr>Counseling for Substance Abuse</vt:lpstr>
      <vt:lpstr>Motivational Interviewing</vt:lpstr>
      <vt:lpstr>Decisional Balance (Pro-Con Exercise)</vt:lpstr>
      <vt:lpstr>Evidence-Based Approaches </vt:lpstr>
      <vt:lpstr>Case Examples</vt:lpstr>
      <vt:lpstr>Initial Concerns</vt:lpstr>
      <vt:lpstr>Request for more data</vt:lpstr>
      <vt:lpstr>Behavioral Observations</vt:lpstr>
      <vt:lpstr>Results</vt:lpstr>
      <vt:lpstr>Eligible for Counseling</vt:lpstr>
      <vt:lpstr>Goals and Objectives</vt:lpstr>
      <vt:lpstr>Intervention</vt:lpstr>
      <vt:lpstr>Case Study: “Jenna”</vt:lpstr>
      <vt:lpstr>Thank You!</vt:lpstr>
    </vt:vector>
  </TitlesOfParts>
  <Company>Texas State University - San Marcos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High-Quality Counseling IEPs</dc:title>
  <dc:creator>Texas State User</dc:creator>
  <cp:lastModifiedBy>Texas State User</cp:lastModifiedBy>
  <cp:revision>84</cp:revision>
  <dcterms:created xsi:type="dcterms:W3CDTF">2013-09-25T00:04:40Z</dcterms:created>
  <dcterms:modified xsi:type="dcterms:W3CDTF">2014-10-17T17:50:46Z</dcterms:modified>
</cp:coreProperties>
</file>